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67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3" r:id="rId45"/>
    <p:sldId id="304" r:id="rId46"/>
    <p:sldId id="305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FFCC"/>
    <a:srgbClr val="4FF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95" d="100"/>
          <a:sy n="95" d="100"/>
        </p:scale>
        <p:origin x="1572" y="4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3E7BA-84DC-48DB-AF10-F5D82D50039F}" type="datetimeFigureOut">
              <a:rPr lang="fr-FR" smtClean="0"/>
              <a:t>20/09/2023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997AC-F989-44A4-B702-DB87135C5A3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437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D324-338C-43B3-BEE6-8B0024BD38BD}" type="datetimeFigureOut">
              <a:rPr lang="fr-FR" smtClean="0"/>
              <a:t>20/09/2023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6D41C-0A49-41E9-9265-E812BB55106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3896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D324-338C-43B3-BEE6-8B0024BD38BD}" type="datetimeFigureOut">
              <a:rPr lang="fr-FR" smtClean="0"/>
              <a:t>20/09/2023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6D41C-0A49-41E9-9265-E812BB55106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0406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D324-338C-43B3-BEE6-8B0024BD38BD}" type="datetimeFigureOut">
              <a:rPr lang="fr-FR" smtClean="0"/>
              <a:t>20/09/2023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6D41C-0A49-41E9-9265-E812BB55106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132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D324-338C-43B3-BEE6-8B0024BD38BD}" type="datetimeFigureOut">
              <a:rPr lang="fr-FR" smtClean="0"/>
              <a:t>20/09/2023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6D41C-0A49-41E9-9265-E812BB55106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6430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D324-338C-43B3-BEE6-8B0024BD38BD}" type="datetimeFigureOut">
              <a:rPr lang="fr-FR" smtClean="0"/>
              <a:t>20/09/2023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6D41C-0A49-41E9-9265-E812BB55106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808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D324-338C-43B3-BEE6-8B0024BD38BD}" type="datetimeFigureOut">
              <a:rPr lang="fr-FR" smtClean="0"/>
              <a:t>20/09/2023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6D41C-0A49-41E9-9265-E812BB55106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012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D324-338C-43B3-BEE6-8B0024BD38BD}" type="datetimeFigureOut">
              <a:rPr lang="fr-FR" smtClean="0"/>
              <a:t>20/09/2023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6D41C-0A49-41E9-9265-E812BB55106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759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D324-338C-43B3-BEE6-8B0024BD38BD}" type="datetimeFigureOut">
              <a:rPr lang="fr-FR" smtClean="0"/>
              <a:t>20/09/2023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6D41C-0A49-41E9-9265-E812BB55106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988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D324-338C-43B3-BEE6-8B0024BD38BD}" type="datetimeFigureOut">
              <a:rPr lang="fr-FR" smtClean="0"/>
              <a:t>20/09/2023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6D41C-0A49-41E9-9265-E812BB55106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462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D324-338C-43B3-BEE6-8B0024BD38BD}" type="datetimeFigureOut">
              <a:rPr lang="fr-FR" smtClean="0"/>
              <a:t>20/09/2023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6D41C-0A49-41E9-9265-E812BB55106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7265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D324-338C-43B3-BEE6-8B0024BD38BD}" type="datetimeFigureOut">
              <a:rPr lang="fr-FR" smtClean="0"/>
              <a:t>20/09/2023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6D41C-0A49-41E9-9265-E812BB55106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8530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7D324-338C-43B3-BEE6-8B0024BD38BD}" type="datetimeFigureOut">
              <a:rPr lang="fr-FR" smtClean="0"/>
              <a:t>20/09/2023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6D41C-0A49-41E9-9265-E812BB55106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4527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4399C17-E649-3239-6DF7-02336E26F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1487" y="0"/>
            <a:ext cx="11155487" cy="68399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628FDC-CC49-3725-97DE-42C3F4F0B3B9}"/>
              </a:ext>
            </a:extLst>
          </p:cNvPr>
          <p:cNvSpPr/>
          <p:nvPr/>
        </p:nvSpPr>
        <p:spPr>
          <a:xfrm>
            <a:off x="1269609" y="1532916"/>
            <a:ext cx="6604783" cy="3149330"/>
          </a:xfrm>
          <a:prstGeom prst="rect">
            <a:avLst/>
          </a:prstGeom>
          <a:solidFill>
            <a:schemeClr val="tx1">
              <a:alpha val="56000"/>
            </a:schemeClr>
          </a:solidFill>
          <a:ln w="92075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890AEB0-A529-2D3E-6A69-63C7D6523838}"/>
              </a:ext>
            </a:extLst>
          </p:cNvPr>
          <p:cNvSpPr txBox="1"/>
          <p:nvPr/>
        </p:nvSpPr>
        <p:spPr>
          <a:xfrm>
            <a:off x="1325000" y="2153474"/>
            <a:ext cx="649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Graph Optimization Problem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Modeling and Approximate Solutions</a:t>
            </a:r>
            <a:endParaRPr lang="fr-FR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21FC442-0A46-2E82-A210-DBC07C0AB1EE}"/>
              </a:ext>
            </a:extLst>
          </p:cNvPr>
          <p:cNvSpPr txBox="1"/>
          <p:nvPr/>
        </p:nvSpPr>
        <p:spPr>
          <a:xfrm>
            <a:off x="1456851" y="4030519"/>
            <a:ext cx="237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ahnschrift" panose="020B0502040204020203" pitchFamily="34" charset="0"/>
              </a:rPr>
              <a:t>ELMARJOU YOUSSEF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A31607B-ABD9-E20B-6D94-9F556EB29883}"/>
              </a:ext>
            </a:extLst>
          </p:cNvPr>
          <p:cNvSpPr txBox="1"/>
          <p:nvPr/>
        </p:nvSpPr>
        <p:spPr>
          <a:xfrm>
            <a:off x="6238711" y="4030519"/>
            <a:ext cx="1284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ahnschrift" panose="020B0502040204020203" pitchFamily="34" charset="0"/>
              </a:rPr>
              <a:t>JUNE 2022</a:t>
            </a:r>
          </a:p>
        </p:txBody>
      </p:sp>
    </p:spTree>
    <p:extLst>
      <p:ext uri="{BB962C8B-B14F-4D97-AF65-F5344CB8AC3E}">
        <p14:creationId xmlns:p14="http://schemas.microsoft.com/office/powerpoint/2010/main" val="1203227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52601A-07D0-C80C-E2F3-D7FCB1597A29}"/>
              </a:ext>
            </a:extLst>
          </p:cNvPr>
          <p:cNvSpPr/>
          <p:nvPr/>
        </p:nvSpPr>
        <p:spPr>
          <a:xfrm>
            <a:off x="0" y="3024311"/>
            <a:ext cx="9675056" cy="1785130"/>
          </a:xfrm>
          <a:prstGeom prst="rect">
            <a:avLst/>
          </a:prstGeom>
          <a:solidFill>
            <a:schemeClr val="bg1">
              <a:alpha val="81000"/>
            </a:schemeClr>
          </a:solidFill>
          <a:ln w="38100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DE08E3D-FA5A-5B52-3DF5-E822C2E629B6}"/>
              </a:ext>
            </a:extLst>
          </p:cNvPr>
          <p:cNvSpPr/>
          <p:nvPr/>
        </p:nvSpPr>
        <p:spPr>
          <a:xfrm>
            <a:off x="1921641" y="1138465"/>
            <a:ext cx="5162065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93BA39A-A68B-80A1-7449-EDAA93508AEB}"/>
              </a:ext>
            </a:extLst>
          </p:cNvPr>
          <p:cNvSpPr txBox="1"/>
          <p:nvPr/>
        </p:nvSpPr>
        <p:spPr>
          <a:xfrm>
            <a:off x="2790903" y="1309579"/>
            <a:ext cx="356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ahnschrift" panose="020B0502040204020203" pitchFamily="34" charset="0"/>
              </a:rPr>
              <a:t>Bellman-Ford Algorithm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D2D8A8-5580-A4D5-E1C6-F9F106820939}"/>
              </a:ext>
            </a:extLst>
          </p:cNvPr>
          <p:cNvSpPr txBox="1"/>
          <p:nvPr/>
        </p:nvSpPr>
        <p:spPr>
          <a:xfrm>
            <a:off x="5563674" y="244135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7689971-6FD2-570C-FB1A-FBFBABD58A96}"/>
                  </a:ext>
                </a:extLst>
              </p:cNvPr>
              <p:cNvSpPr txBox="1"/>
              <p:nvPr/>
            </p:nvSpPr>
            <p:spPr>
              <a:xfrm>
                <a:off x="318679" y="3328252"/>
                <a:ext cx="850664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 algn="just">
                  <a:buFont typeface="+mj-lt"/>
                  <a:buAutoNum type="arabicPeriod"/>
                </a:pPr>
                <a:r>
                  <a:rPr lang="fr-FR" b="1" dirty="0"/>
                  <a:t>Initialization</a:t>
                </a:r>
                <a:r>
                  <a:rPr lang="fr-FR" dirty="0"/>
                  <a:t> : </a:t>
                </a:r>
                <a:r>
                  <a:rPr lang="en-US" dirty="0"/>
                  <a:t>Each node is initialized with the value +ꚙ except for the starting node, which is labeled with 0.</a:t>
                </a:r>
                <a:endParaRPr lang="fr-FR" dirty="0"/>
              </a:p>
              <a:p>
                <a:pPr marL="257175" indent="-257175" algn="just">
                  <a:buFont typeface="+mj-lt"/>
                  <a:buAutoNum type="arabicPeriod"/>
                </a:pPr>
                <a:r>
                  <a:rPr lang="fr-FR" b="1" dirty="0"/>
                  <a:t>Iteration</a:t>
                </a:r>
                <a:r>
                  <a:rPr lang="fr-FR" dirty="0"/>
                  <a:t> : </a:t>
                </a:r>
                <a:r>
                  <a:rPr lang="en-US" dirty="0"/>
                  <a:t>At each iteration n, we calculate the shortest path from the starting vertex to any other vertex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dirty="0"/>
                  <a:t> in at most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nodes, which we’ll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as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fr-FR" dirty="0"/>
                  <a:t>.</a:t>
                </a: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7689971-6FD2-570C-FB1A-FBFBABD58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79" y="3328252"/>
                <a:ext cx="8506643" cy="1200329"/>
              </a:xfrm>
              <a:prstGeom prst="rect">
                <a:avLst/>
              </a:prstGeom>
              <a:blipFill>
                <a:blip r:embed="rId2"/>
                <a:stretch>
                  <a:fillRect l="-573" t="-3046" r="-573" b="-71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F7CA6D7-FB65-A040-4FFF-8D0D6098B734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911123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6C67CC-AE1C-8AF3-A8D8-21E03AA09F81}"/>
              </a:ext>
            </a:extLst>
          </p:cNvPr>
          <p:cNvSpPr/>
          <p:nvPr/>
        </p:nvSpPr>
        <p:spPr>
          <a:xfrm>
            <a:off x="-600500" y="2186544"/>
            <a:ext cx="10275556" cy="3478712"/>
          </a:xfrm>
          <a:prstGeom prst="rect">
            <a:avLst/>
          </a:prstGeom>
          <a:solidFill>
            <a:schemeClr val="bg1">
              <a:alpha val="81000"/>
            </a:schemeClr>
          </a:solidFill>
          <a:ln w="38100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9F95529-C7EB-3013-5C65-C78FAB167E4F}"/>
                  </a:ext>
                </a:extLst>
              </p:cNvPr>
              <p:cNvSpPr txBox="1"/>
              <p:nvPr/>
            </p:nvSpPr>
            <p:spPr>
              <a:xfrm>
                <a:off x="196046" y="2240822"/>
                <a:ext cx="5815118" cy="33932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50" b="1" dirty="0"/>
                  <a:t>Data</a:t>
                </a:r>
                <a:r>
                  <a:rPr lang="fr-FR" sz="1650" dirty="0"/>
                  <a:t> : Weighted graph </a:t>
                </a:r>
                <a14:m>
                  <m:oMath xmlns:m="http://schemas.openxmlformats.org/officeDocument/2006/math">
                    <m:r>
                      <a:rPr lang="fr-FR" sz="165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sz="16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5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sz="165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165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FR" sz="165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165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fr-FR" sz="1650" dirty="0"/>
                  <a:t> and a starting vertex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fr-FR" sz="16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16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sz="1650" dirty="0"/>
                  <a:t>.</a:t>
                </a:r>
              </a:p>
              <a:p>
                <a:r>
                  <a:rPr lang="fr-FR" sz="1650" b="1" dirty="0"/>
                  <a:t>Result</a:t>
                </a:r>
                <a:r>
                  <a:rPr lang="fr-FR" sz="1650" dirty="0"/>
                  <a:t> : </a:t>
                </a:r>
                <a:r>
                  <a:rPr lang="en-US" sz="1600" dirty="0"/>
                  <a:t>The shortest path from 𝑠 to any other vertex in </a:t>
                </a:r>
                <a14:m>
                  <m:oMath xmlns:m="http://schemas.openxmlformats.org/officeDocument/2006/math">
                    <m:r>
                      <a:rPr lang="fr-FR" sz="165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1650" dirty="0"/>
                  <a:t>.</a:t>
                </a:r>
              </a:p>
              <a:p>
                <a:endParaRPr lang="fr-FR" sz="1650" dirty="0"/>
              </a:p>
              <a:p>
                <a:r>
                  <a:rPr lang="fr-FR" sz="1650" b="1" dirty="0"/>
                  <a:t>Algorithm</a:t>
                </a:r>
                <a:r>
                  <a:rPr lang="fr-FR" sz="1650" dirty="0"/>
                  <a:t> : </a:t>
                </a:r>
              </a:p>
              <a:p>
                <a:r>
                  <a:rPr lang="fr-FR" sz="1650" dirty="0"/>
                  <a:t>	</a:t>
                </a:r>
                <a:r>
                  <a:rPr lang="fr-FR" sz="1650" b="1" dirty="0"/>
                  <a:t>function</a:t>
                </a:r>
                <a:r>
                  <a:rPr lang="fr-FR" sz="1650" dirty="0"/>
                  <a:t> </a:t>
                </a:r>
                <a14:m>
                  <m:oMath xmlns:m="http://schemas.openxmlformats.org/officeDocument/2006/math">
                    <m:r>
                      <a:rPr lang="fr-FR" sz="1650" i="1">
                        <a:latin typeface="Cambria Math" panose="02040503050406030204" pitchFamily="18" charset="0"/>
                      </a:rPr>
                      <m:t>𝐵𝑒𝑙𝑙𝑚𝑎𝑛</m:t>
                    </m:r>
                  </m:oMath>
                </a14:m>
                <a:r>
                  <a:rPr lang="fr-FR" sz="1650" dirty="0"/>
                  <a:t>-</a:t>
                </a:r>
                <a14:m>
                  <m:oMath xmlns:m="http://schemas.openxmlformats.org/officeDocument/2006/math">
                    <m:r>
                      <a:rPr lang="fr-FR" sz="1650" i="1" dirty="0">
                        <a:latin typeface="Cambria Math" panose="02040503050406030204" pitchFamily="18" charset="0"/>
                      </a:rPr>
                      <m:t>𝐹𝑜𝑟𝑑</m:t>
                    </m:r>
                    <m:d>
                      <m:dPr>
                        <m:ctrlPr>
                          <a:rPr lang="fr-FR" sz="165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50" i="1" dirty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fr-FR" sz="165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165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fr-FR" sz="1650" dirty="0"/>
              </a:p>
              <a:p>
                <a:r>
                  <a:rPr lang="fr-FR" sz="1650" dirty="0"/>
                  <a:t>		</a:t>
                </a:r>
                <a:r>
                  <a:rPr lang="fr-FR" sz="1650" b="1" dirty="0"/>
                  <a:t>for</a:t>
                </a:r>
                <a:r>
                  <a:rPr lang="fr-FR" sz="1650" dirty="0"/>
                  <a:t> </a:t>
                </a:r>
                <a14:m>
                  <m:oMath xmlns:m="http://schemas.openxmlformats.org/officeDocument/2006/math">
                    <m:r>
                      <a:rPr lang="fr-FR" sz="165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1650" dirty="0"/>
                  <a:t> </a:t>
                </a:r>
                <a:r>
                  <a:rPr lang="fr-FR" sz="1650" b="1" dirty="0"/>
                  <a:t>in</a:t>
                </a:r>
                <a:r>
                  <a:rPr lang="fr-FR" sz="1650" dirty="0"/>
                  <a:t> S </a:t>
                </a:r>
                <a:r>
                  <a:rPr lang="fr-FR" sz="1650" b="1" dirty="0"/>
                  <a:t>do</a:t>
                </a:r>
              </a:p>
              <a:p>
                <a:r>
                  <a:rPr lang="fr-FR" sz="1650" dirty="0"/>
                  <a:t>			</a:t>
                </a:r>
                <a14:m>
                  <m:oMath xmlns:m="http://schemas.openxmlformats.org/officeDocument/2006/math">
                    <m:r>
                      <a:rPr lang="fr-FR" sz="165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fr-FR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1650" i="1">
                        <a:latin typeface="Cambria Math" panose="02040503050406030204" pitchFamily="18" charset="0"/>
                      </a:rPr>
                      <m:t>= +</m:t>
                    </m:r>
                    <m:r>
                      <m:rPr>
                        <m:nor/>
                      </m:rPr>
                      <a:rPr lang="fr-FR" sz="1650"/>
                      <m:t>∞</m:t>
                    </m:r>
                  </m:oMath>
                </a14:m>
                <a:endParaRPr lang="fr-FR" sz="1650" dirty="0"/>
              </a:p>
              <a:p>
                <a:r>
                  <a:rPr lang="fr-FR" sz="1650" dirty="0"/>
                  <a:t>		</a:t>
                </a:r>
                <a14:m>
                  <m:oMath xmlns:m="http://schemas.openxmlformats.org/officeDocument/2006/math">
                    <m:r>
                      <a:rPr lang="fr-FR" sz="165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fr-FR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165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FR" sz="1650" dirty="0"/>
              </a:p>
              <a:p>
                <a:r>
                  <a:rPr lang="fr-FR" sz="1650" dirty="0"/>
                  <a:t>		</a:t>
                </a:r>
                <a:r>
                  <a:rPr lang="fr-FR" sz="1650" b="1" dirty="0"/>
                  <a:t>for </a:t>
                </a:r>
                <a14:m>
                  <m:oMath xmlns:m="http://schemas.openxmlformats.org/officeDocument/2006/math">
                    <m:r>
                      <a:rPr lang="fr-FR" sz="165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sz="165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FR" sz="1650" dirty="0"/>
                  <a:t> </a:t>
                </a:r>
                <a:r>
                  <a:rPr lang="fr-FR" sz="1650" b="1" dirty="0"/>
                  <a:t>to</a:t>
                </a:r>
                <a:r>
                  <a:rPr lang="fr-FR" sz="1650" dirty="0"/>
                  <a:t> </a:t>
                </a:r>
                <a14:m>
                  <m:oMath xmlns:m="http://schemas.openxmlformats.org/officeDocument/2006/math">
                    <m:r>
                      <a:rPr lang="fr-FR" sz="165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650" i="1">
                        <a:latin typeface="Cambria Math" panose="02040503050406030204" pitchFamily="18" charset="0"/>
                      </a:rPr>
                      <m:t>𝑡𝑎𝑖𝑙𝑙𝑒</m:t>
                    </m:r>
                    <m:d>
                      <m:dPr>
                        <m:ctrlPr>
                          <a:rPr lang="fr-FR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5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1650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fr-FR" sz="1650" dirty="0"/>
                  <a:t> </a:t>
                </a:r>
                <a:r>
                  <a:rPr lang="fr-FR" sz="1650" b="1" dirty="0"/>
                  <a:t>do</a:t>
                </a:r>
              </a:p>
              <a:p>
                <a:r>
                  <a:rPr lang="fr-FR" sz="1650" dirty="0"/>
                  <a:t>			</a:t>
                </a:r>
                <a:r>
                  <a:rPr lang="fr-FR" sz="1650" b="1" dirty="0"/>
                  <a:t>for each </a:t>
                </a:r>
                <a:r>
                  <a:rPr lang="fr-FR" sz="1650" dirty="0"/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5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sz="165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165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fr-FR" sz="165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16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1650" dirty="0"/>
                  <a:t> </a:t>
                </a:r>
                <a:r>
                  <a:rPr lang="fr-FR" sz="1650" b="1" dirty="0"/>
                  <a:t>do</a:t>
                </a:r>
              </a:p>
              <a:p>
                <a:r>
                  <a:rPr lang="fr-FR" sz="1650" dirty="0"/>
                  <a:t>				</a:t>
                </a:r>
                <a:r>
                  <a:rPr lang="fr-FR" sz="1650" b="1" dirty="0"/>
                  <a:t>if </a:t>
                </a:r>
                <a14:m>
                  <m:oMath xmlns:m="http://schemas.openxmlformats.org/officeDocument/2006/math">
                    <m:r>
                      <a:rPr lang="fr-FR" sz="165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fr-FR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5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fr-FR" sz="165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fr-FR" sz="165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fr-FR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5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sz="16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650" b="0" i="1" smtClean="0">
                        <a:latin typeface="Cambria Math" panose="02040503050406030204" pitchFamily="18" charset="0"/>
                      </a:rPr>
                      <m:t>𝑤𝑒𝑖𝑔h𝑡</m:t>
                    </m:r>
                    <m:r>
                      <a:rPr lang="fr-FR" sz="16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65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165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65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sz="16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650" dirty="0"/>
                  <a:t> </a:t>
                </a:r>
                <a:r>
                  <a:rPr lang="fr-FR" sz="1650" b="1" dirty="0"/>
                  <a:t>then</a:t>
                </a:r>
              </a:p>
              <a:p>
                <a:r>
                  <a:rPr lang="fr-FR" sz="1650" dirty="0"/>
                  <a:t>					</a:t>
                </a:r>
                <a14:m>
                  <m:oMath xmlns:m="http://schemas.openxmlformats.org/officeDocument/2006/math">
                    <m:r>
                      <a:rPr lang="fr-FR" sz="165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fr-FR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5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fr-FR" sz="1650" i="1">
                        <a:latin typeface="Cambria Math" panose="02040503050406030204" pitchFamily="18" charset="0"/>
                      </a:rPr>
                      <m:t>≔</m:t>
                    </m:r>
                    <m:r>
                      <a:rPr lang="fr-FR" sz="165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fr-FR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5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sz="16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650" b="0" i="1" smtClean="0">
                        <a:latin typeface="Cambria Math" panose="02040503050406030204" pitchFamily="18" charset="0"/>
                      </a:rPr>
                      <m:t>𝑤𝑒𝑖𝑔h𝑡</m:t>
                    </m:r>
                    <m:d>
                      <m:dPr>
                        <m:ctrlPr>
                          <a:rPr lang="fr-FR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5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sz="165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165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fr-FR" sz="1650" dirty="0"/>
              </a:p>
              <a:p>
                <a:r>
                  <a:rPr lang="fr-FR" sz="1650" dirty="0"/>
                  <a:t>		</a:t>
                </a:r>
                <a:r>
                  <a:rPr lang="fr-FR" sz="1650" b="1" dirty="0"/>
                  <a:t>r</a:t>
                </a:r>
                <a14:m>
                  <m:oMath xmlns:m="http://schemas.openxmlformats.org/officeDocument/2006/math">
                    <m:r>
                      <a:rPr lang="fr-FR" sz="1650" b="1" i="0" smtClean="0">
                        <a:latin typeface="Cambria Math" panose="02040503050406030204" pitchFamily="18" charset="0"/>
                      </a:rPr>
                      <m:t>𝐞𝐭𝐮𝐫𝐧</m:t>
                    </m:r>
                    <m:r>
                      <a:rPr lang="fr-FR" sz="165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5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fr-FR" sz="1650" dirty="0"/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9F95529-C7EB-3013-5C65-C78FAB167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46" y="2240822"/>
                <a:ext cx="5815118" cy="3393237"/>
              </a:xfrm>
              <a:prstGeom prst="rect">
                <a:avLst/>
              </a:prstGeom>
              <a:blipFill>
                <a:blip r:embed="rId2"/>
                <a:stretch>
                  <a:fillRect l="-629" t="-719" b="-1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BAC9FC9-B110-AB95-D822-095401FF6A9D}"/>
              </a:ext>
            </a:extLst>
          </p:cNvPr>
          <p:cNvSpPr/>
          <p:nvPr/>
        </p:nvSpPr>
        <p:spPr>
          <a:xfrm>
            <a:off x="1921641" y="1138465"/>
            <a:ext cx="5805458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C7EA83-F054-AFE0-E52C-F5F61782D3B9}"/>
              </a:ext>
            </a:extLst>
          </p:cNvPr>
          <p:cNvSpPr txBox="1"/>
          <p:nvPr/>
        </p:nvSpPr>
        <p:spPr>
          <a:xfrm>
            <a:off x="2778618" y="1321121"/>
            <a:ext cx="356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ahnschrift" panose="020B0502040204020203" pitchFamily="34" charset="0"/>
              </a:rPr>
              <a:t>Bellman-Ford Algorithm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2E47874-DC4E-BA76-A746-43D2AA001319}"/>
              </a:ext>
            </a:extLst>
          </p:cNvPr>
          <p:cNvCxnSpPr>
            <a:cxnSpLocks/>
          </p:cNvCxnSpPr>
          <p:nvPr/>
        </p:nvCxnSpPr>
        <p:spPr>
          <a:xfrm>
            <a:off x="6757208" y="2186543"/>
            <a:ext cx="0" cy="3478712"/>
          </a:xfrm>
          <a:prstGeom prst="line">
            <a:avLst/>
          </a:prstGeom>
          <a:ln w="76200">
            <a:solidFill>
              <a:srgbClr val="4FF7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081C2F9A-0AE6-2E2E-D3E5-70D297FA47BF}"/>
                  </a:ext>
                </a:extLst>
              </p:cNvPr>
              <p:cNvSpPr txBox="1"/>
              <p:nvPr/>
            </p:nvSpPr>
            <p:spPr>
              <a:xfrm>
                <a:off x="6824556" y="3729691"/>
                <a:ext cx="234177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100" dirty="0"/>
                  <a:t>Complexity : </a:t>
                </a:r>
                <a14:m>
                  <m:oMath xmlns:m="http://schemas.openxmlformats.org/officeDocument/2006/math">
                    <m:r>
                      <a:rPr lang="fr-FR" sz="21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fr-FR" sz="21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100" i="1"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fr-FR" sz="21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100" dirty="0"/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081C2F9A-0AE6-2E2E-D3E5-70D297FA4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556" y="3729691"/>
                <a:ext cx="2341774" cy="415498"/>
              </a:xfrm>
              <a:prstGeom prst="rect">
                <a:avLst/>
              </a:prstGeom>
              <a:blipFill>
                <a:blip r:embed="rId3"/>
                <a:stretch>
                  <a:fillRect l="-3125" t="-8824" r="-260" b="-27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7DA5EDC-D7C4-400A-A662-AABBF8583897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9499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4E177D-E95B-367B-DFBD-553B94D4F179}"/>
              </a:ext>
            </a:extLst>
          </p:cNvPr>
          <p:cNvSpPr/>
          <p:nvPr/>
        </p:nvSpPr>
        <p:spPr>
          <a:xfrm>
            <a:off x="0" y="6997646"/>
            <a:ext cx="9675056" cy="2008241"/>
          </a:xfrm>
          <a:prstGeom prst="rect">
            <a:avLst/>
          </a:prstGeom>
          <a:solidFill>
            <a:schemeClr val="bg1">
              <a:alpha val="81000"/>
            </a:schemeClr>
          </a:solidFill>
          <a:ln w="38100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B21B723-25A3-278C-C42C-24AA9A8B17EA}"/>
              </a:ext>
            </a:extLst>
          </p:cNvPr>
          <p:cNvSpPr/>
          <p:nvPr/>
        </p:nvSpPr>
        <p:spPr>
          <a:xfrm>
            <a:off x="1669271" y="1284952"/>
            <a:ext cx="5805458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E81701B-EF51-6CDE-02FB-C5EDF865222F}"/>
              </a:ext>
            </a:extLst>
          </p:cNvPr>
          <p:cNvSpPr txBox="1"/>
          <p:nvPr/>
        </p:nvSpPr>
        <p:spPr>
          <a:xfrm>
            <a:off x="2805328" y="1465755"/>
            <a:ext cx="3533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ahnschrift" panose="020B0502040204020203" pitchFamily="34" charset="0"/>
              </a:rPr>
              <a:t>Maximum Flow Problem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2D4BE54-DDF6-06E5-EB6E-09093DF1C747}"/>
              </a:ext>
            </a:extLst>
          </p:cNvPr>
          <p:cNvSpPr txBox="1"/>
          <p:nvPr/>
        </p:nvSpPr>
        <p:spPr>
          <a:xfrm>
            <a:off x="181010" y="7493934"/>
            <a:ext cx="8781977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Enoncé</a:t>
            </a:r>
            <a:r>
              <a:rPr lang="fr-FR" sz="2400" dirty="0">
                <a:solidFill>
                  <a:srgbClr val="000000"/>
                </a:solidFill>
                <a:latin typeface="Calibri" panose="020F0502020204030204" pitchFamily="34" charset="0"/>
              </a:rPr>
              <a:t> : Etant donné un réseau de flot, quel flot réalisable depuis une source vers un puit est maximal ?</a:t>
            </a:r>
            <a:endParaRPr lang="fr-FR" sz="2400" dirty="0"/>
          </a:p>
          <a:p>
            <a:pPr algn="just"/>
            <a:endParaRPr lang="fr-FR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60B616-67B1-64FB-D85D-B2CDEC7D5A95}"/>
              </a:ext>
            </a:extLst>
          </p:cNvPr>
          <p:cNvSpPr/>
          <p:nvPr/>
        </p:nvSpPr>
        <p:spPr>
          <a:xfrm>
            <a:off x="-138896" y="2566475"/>
            <a:ext cx="9800793" cy="3153061"/>
          </a:xfrm>
          <a:prstGeom prst="rect">
            <a:avLst/>
          </a:prstGeom>
          <a:solidFill>
            <a:schemeClr val="bg1">
              <a:alpha val="81000"/>
            </a:schemeClr>
          </a:solidFill>
          <a:ln w="38100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32AD473-0B8A-DBC2-6906-A011DD6490A7}"/>
                  </a:ext>
                </a:extLst>
              </p:cNvPr>
              <p:cNvSpPr txBox="1"/>
              <p:nvPr/>
            </p:nvSpPr>
            <p:spPr>
              <a:xfrm>
                <a:off x="181012" y="2780089"/>
                <a:ext cx="8781977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100" b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Flow Network</a:t>
                </a:r>
                <a:r>
                  <a:rPr lang="fr-FR" b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fr-FR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: graph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F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fr-FR" dirty="0"/>
                  <a:t> where two edges are particular : the </a:t>
                </a:r>
                <a:r>
                  <a:rPr lang="fr-FR" i="1" u="sng" dirty="0"/>
                  <a:t>source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dirty="0"/>
                  <a:t> and the </a:t>
                </a:r>
                <a:r>
                  <a:rPr lang="fr-FR" i="1" u="sng" dirty="0"/>
                  <a:t>sink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. It’s equipped with a </a:t>
                </a:r>
                <a:r>
                  <a:rPr lang="fr-FR" i="1" u="sng" dirty="0"/>
                  <a:t>flow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and a </a:t>
                </a:r>
                <a:r>
                  <a:rPr lang="fr-FR" i="1" u="sng" dirty="0"/>
                  <a:t>capacity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fr-FR" i="1" dirty="0"/>
                  <a:t>, </a:t>
                </a:r>
                <a:r>
                  <a:rPr lang="fr-FR" dirty="0"/>
                  <a:t>function</a:t>
                </a:r>
                <a:r>
                  <a:rPr lang="fr-FR" i="1" dirty="0"/>
                  <a:t> </a:t>
                </a:r>
                <a:r>
                  <a:rPr lang="fr-FR" dirty="0"/>
                  <a:t>from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32AD473-0B8A-DBC2-6906-A011DD649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12" y="2780089"/>
                <a:ext cx="8781977" cy="692497"/>
              </a:xfrm>
              <a:prstGeom prst="rect">
                <a:avLst/>
              </a:prstGeom>
              <a:blipFill>
                <a:blip r:embed="rId2"/>
                <a:stretch>
                  <a:fillRect l="-833" t="-5263" r="-556" b="-131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14F368D-5027-CAC5-5128-66B966328A25}"/>
                  </a:ext>
                </a:extLst>
              </p:cNvPr>
              <p:cNvSpPr txBox="1"/>
              <p:nvPr/>
            </p:nvSpPr>
            <p:spPr>
              <a:xfrm>
                <a:off x="181012" y="3663118"/>
                <a:ext cx="8781977" cy="1779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fr-FR" sz="2100" b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Flow</a:t>
                </a:r>
                <a:r>
                  <a:rPr lang="fr-FR" b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fr-FR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: function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from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with 3 properties : </a:t>
                </a:r>
              </a:p>
              <a:p>
                <a:pPr marL="257175" indent="-257175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/>
                  <a:t>Antisymmetry</a:t>
                </a:r>
                <a:r>
                  <a:rPr lang="fr-FR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.</a:t>
                </a:r>
              </a:p>
              <a:p>
                <a:pPr marL="257175" indent="-257175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u="sng" dirty="0">
                    <a:ea typeface="Cambria Math" panose="02040503050406030204" pitchFamily="18" charset="0"/>
                  </a:rPr>
                  <a:t>Capacity </a:t>
                </a:r>
                <a:r>
                  <a:rPr lang="fr-FR" u="sng" dirty="0" err="1">
                    <a:ea typeface="Cambria Math" panose="02040503050406030204" pitchFamily="18" charset="0"/>
                  </a:rPr>
                  <a:t>constraint</a:t>
                </a:r>
                <a:r>
                  <a:rPr lang="fr-FR" u="sng" dirty="0">
                    <a:ea typeface="Cambria Math" panose="02040503050406030204" pitchFamily="18" charset="0"/>
                  </a:rPr>
                  <a:t> </a:t>
                </a:r>
                <a:r>
                  <a:rPr lang="fr-FR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fr-FR" dirty="0">
                  <a:ea typeface="Cambria Math" panose="02040503050406030204" pitchFamily="18" charset="0"/>
                </a:endParaRPr>
              </a:p>
              <a:p>
                <a:pPr marL="257175" indent="-257175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u="sng" dirty="0">
                    <a:ea typeface="Cambria Math" panose="02040503050406030204" pitchFamily="18" charset="0"/>
                  </a:rPr>
                  <a:t>Flow conservation</a:t>
                </a:r>
                <a:r>
                  <a:rPr lang="fr-FR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nary>
                      <m:naryPr>
                        <m:chr m:val="∑"/>
                        <m:supHide m:val="on"/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14F368D-5027-CAC5-5128-66B966328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12" y="3663118"/>
                <a:ext cx="8781977" cy="1779911"/>
              </a:xfrm>
              <a:prstGeom prst="rect">
                <a:avLst/>
              </a:prstGeom>
              <a:blipFill>
                <a:blip r:embed="rId3"/>
                <a:stretch>
                  <a:fillRect l="-833" b="-376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6F2175A-965B-F5D3-AA32-05AFC30C08EB}"/>
              </a:ext>
            </a:extLst>
          </p:cNvPr>
          <p:cNvCxnSpPr>
            <a:cxnSpLocks/>
          </p:cNvCxnSpPr>
          <p:nvPr/>
        </p:nvCxnSpPr>
        <p:spPr>
          <a:xfrm>
            <a:off x="253216" y="3114796"/>
            <a:ext cx="1645032" cy="0"/>
          </a:xfrm>
          <a:prstGeom prst="line">
            <a:avLst/>
          </a:prstGeom>
          <a:ln w="28575">
            <a:solidFill>
              <a:srgbClr val="4FF7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FDFE2C6-BE92-0B17-7B97-3597FF5C5111}"/>
              </a:ext>
            </a:extLst>
          </p:cNvPr>
          <p:cNvCxnSpPr>
            <a:cxnSpLocks/>
          </p:cNvCxnSpPr>
          <p:nvPr/>
        </p:nvCxnSpPr>
        <p:spPr>
          <a:xfrm>
            <a:off x="232115" y="4121903"/>
            <a:ext cx="473136" cy="0"/>
          </a:xfrm>
          <a:prstGeom prst="line">
            <a:avLst/>
          </a:prstGeom>
          <a:ln w="28575">
            <a:solidFill>
              <a:srgbClr val="4FF7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014BC96-3BB3-6E03-5A86-8868851F32E4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212176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E8DAF5B-4BF5-71EC-6494-E4993F1E4731}"/>
              </a:ext>
            </a:extLst>
          </p:cNvPr>
          <p:cNvSpPr/>
          <p:nvPr/>
        </p:nvSpPr>
        <p:spPr>
          <a:xfrm>
            <a:off x="1669270" y="1343944"/>
            <a:ext cx="5805458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C0CB49-6C42-748C-3CDB-7EFD162BBE36}"/>
              </a:ext>
            </a:extLst>
          </p:cNvPr>
          <p:cNvSpPr/>
          <p:nvPr/>
        </p:nvSpPr>
        <p:spPr>
          <a:xfrm>
            <a:off x="-518012" y="3054550"/>
            <a:ext cx="10180023" cy="2008241"/>
          </a:xfrm>
          <a:prstGeom prst="rect">
            <a:avLst/>
          </a:prstGeom>
          <a:solidFill>
            <a:schemeClr val="bg1">
              <a:alpha val="81000"/>
            </a:schemeClr>
          </a:solidFill>
          <a:ln w="38100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756BCF7-2FD0-9DF5-072F-6963BFCB2613}"/>
              </a:ext>
            </a:extLst>
          </p:cNvPr>
          <p:cNvSpPr txBox="1"/>
          <p:nvPr/>
        </p:nvSpPr>
        <p:spPr>
          <a:xfrm>
            <a:off x="167965" y="3550838"/>
            <a:ext cx="8781977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Statement</a:t>
            </a:r>
            <a:r>
              <a:rPr lang="fr-FR" sz="2400" dirty="0">
                <a:solidFill>
                  <a:srgbClr val="000000"/>
                </a:solidFill>
                <a:latin typeface="Calibri" panose="020F0502020204030204" pitchFamily="34" charset="0"/>
              </a:rPr>
              <a:t> : </a:t>
            </a:r>
            <a:r>
              <a:rPr lang="en-US" sz="2400" dirty="0"/>
              <a:t>Given a flow network, what flow from a source to a sink is maximized, while remaining possible</a:t>
            </a:r>
            <a:r>
              <a:rPr lang="fr-FR" sz="2400" dirty="0">
                <a:solidFill>
                  <a:srgbClr val="000000"/>
                </a:solidFill>
                <a:latin typeface="Calibri" panose="020F0502020204030204" pitchFamily="34" charset="0"/>
              </a:rPr>
              <a:t>?</a:t>
            </a:r>
            <a:endParaRPr lang="fr-FR" sz="2400" dirty="0"/>
          </a:p>
          <a:p>
            <a:pPr algn="just"/>
            <a:endParaRPr lang="fr-FR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A1D61-A43F-C311-BB8E-66616EC0334C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49DE346-C670-BE9E-BA6C-D034AB62AB05}"/>
              </a:ext>
            </a:extLst>
          </p:cNvPr>
          <p:cNvSpPr txBox="1"/>
          <p:nvPr/>
        </p:nvSpPr>
        <p:spPr>
          <a:xfrm>
            <a:off x="2805329" y="1515058"/>
            <a:ext cx="3533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ahnschrift" panose="020B0502040204020203" pitchFamily="34" charset="0"/>
              </a:rPr>
              <a:t>Maximum Flow Problem</a:t>
            </a:r>
          </a:p>
        </p:txBody>
      </p:sp>
    </p:spTree>
    <p:extLst>
      <p:ext uri="{BB962C8B-B14F-4D97-AF65-F5344CB8AC3E}">
        <p14:creationId xmlns:p14="http://schemas.microsoft.com/office/powerpoint/2010/main" val="3817793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1C11F18-B32B-D0D6-C348-FB0E8D3A859D}"/>
              </a:ext>
            </a:extLst>
          </p:cNvPr>
          <p:cNvSpPr/>
          <p:nvPr/>
        </p:nvSpPr>
        <p:spPr>
          <a:xfrm>
            <a:off x="1921641" y="1138465"/>
            <a:ext cx="5805458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891582-1D2C-3C76-E294-8D5D528EA9FC}"/>
              </a:ext>
            </a:extLst>
          </p:cNvPr>
          <p:cNvSpPr txBox="1"/>
          <p:nvPr/>
        </p:nvSpPr>
        <p:spPr>
          <a:xfrm>
            <a:off x="4021145" y="1321121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ahnschrift" panose="020B0502040204020203" pitchFamily="34" charset="0"/>
              </a:rPr>
              <a:t>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3193B9-B002-F1BC-6C57-719D518D94A7}"/>
              </a:ext>
            </a:extLst>
          </p:cNvPr>
          <p:cNvSpPr/>
          <p:nvPr/>
        </p:nvSpPr>
        <p:spPr>
          <a:xfrm>
            <a:off x="-805218" y="2566475"/>
            <a:ext cx="10467115" cy="3153061"/>
          </a:xfrm>
          <a:prstGeom prst="rect">
            <a:avLst/>
          </a:prstGeom>
          <a:solidFill>
            <a:schemeClr val="bg1">
              <a:alpha val="81000"/>
            </a:schemeClr>
          </a:solidFill>
          <a:ln w="38100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C7E7A1A-791F-CF1B-457C-6F9C331C8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0" y="3153766"/>
            <a:ext cx="3627210" cy="19784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31FE6581-0DAA-F0B3-E674-7DDB4FD52742}"/>
                  </a:ext>
                </a:extLst>
              </p:cNvPr>
              <p:cNvSpPr txBox="1"/>
              <p:nvPr/>
            </p:nvSpPr>
            <p:spPr>
              <a:xfrm>
                <a:off x="5576621" y="3623631"/>
                <a:ext cx="308065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100" b="1" dirty="0"/>
                  <a:t>Figure 7 </a:t>
                </a:r>
                <a:r>
                  <a:rPr lang="fr-FR" sz="2100" dirty="0"/>
                  <a:t>: Flow network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100" i="1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fr-FR" sz="2100" dirty="0"/>
                  <a:t> is the source,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100" i="1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fr-FR" sz="2100" dirty="0"/>
                  <a:t> the sink and the flow has a value of 5.</a:t>
                </a: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31FE6581-0DAA-F0B3-E674-7DDB4FD52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621" y="3623631"/>
                <a:ext cx="3080656" cy="1384995"/>
              </a:xfrm>
              <a:prstGeom prst="rect">
                <a:avLst/>
              </a:prstGeom>
              <a:blipFill>
                <a:blip r:embed="rId3"/>
                <a:stretch>
                  <a:fillRect l="-2376" t="-2632" r="-2376" b="-74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146E828-5612-2406-2525-4D4B17A11CEA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440028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97581E3-6FA4-8B9F-EA27-25E5EC1DD3A9}"/>
              </a:ext>
            </a:extLst>
          </p:cNvPr>
          <p:cNvSpPr/>
          <p:nvPr/>
        </p:nvSpPr>
        <p:spPr>
          <a:xfrm>
            <a:off x="1531263" y="1159567"/>
            <a:ext cx="5805458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D92DCFA-77A7-2CAF-85A9-2D8932C76F05}"/>
              </a:ext>
            </a:extLst>
          </p:cNvPr>
          <p:cNvSpPr txBox="1"/>
          <p:nvPr/>
        </p:nvSpPr>
        <p:spPr>
          <a:xfrm>
            <a:off x="2665067" y="1330681"/>
            <a:ext cx="3813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ahnschrift" panose="020B0502040204020203" pitchFamily="34" charset="0"/>
              </a:rPr>
              <a:t>Ford-Fulkerson Algorithm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5D18B-7BF4-CA7E-3FC9-2558381BADBA}"/>
              </a:ext>
            </a:extLst>
          </p:cNvPr>
          <p:cNvSpPr/>
          <p:nvPr/>
        </p:nvSpPr>
        <p:spPr>
          <a:xfrm>
            <a:off x="-805218" y="2545373"/>
            <a:ext cx="10480274" cy="803894"/>
          </a:xfrm>
          <a:prstGeom prst="rect">
            <a:avLst/>
          </a:prstGeom>
          <a:solidFill>
            <a:schemeClr val="bg1">
              <a:alpha val="81000"/>
            </a:schemeClr>
          </a:solidFill>
          <a:ln w="38100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2CF384-FB04-1B85-A385-DD569DEE3750}"/>
              </a:ext>
            </a:extLst>
          </p:cNvPr>
          <p:cNvSpPr txBox="1"/>
          <p:nvPr/>
        </p:nvSpPr>
        <p:spPr>
          <a:xfrm>
            <a:off x="123277" y="2778043"/>
            <a:ext cx="8897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Augmenting path </a:t>
            </a:r>
            <a:r>
              <a:rPr lang="fr-FR" sz="1600" dirty="0"/>
              <a:t>:</a:t>
            </a:r>
            <a:r>
              <a:rPr lang="en-US" sz="1600" dirty="0"/>
              <a:t>A path from the source to the sink that allows for an improvement in the current flow</a:t>
            </a:r>
            <a:r>
              <a:rPr lang="fr-FR" sz="1600" dirty="0"/>
              <a:t>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3E5C4F-78CD-0E74-D1AF-EC84EA1C8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3" r="14128"/>
          <a:stretch/>
        </p:blipFill>
        <p:spPr>
          <a:xfrm>
            <a:off x="62987" y="3657383"/>
            <a:ext cx="4107180" cy="1797804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FCA8C8D-0A48-9923-EC6A-D59911D4C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7" r="9204"/>
          <a:stretch/>
        </p:blipFill>
        <p:spPr>
          <a:xfrm>
            <a:off x="5099315" y="3664814"/>
            <a:ext cx="3975724" cy="1797804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25A09605-A773-CEEE-8346-103DE5FA1DA2}"/>
              </a:ext>
            </a:extLst>
          </p:cNvPr>
          <p:cNvSpPr/>
          <p:nvPr/>
        </p:nvSpPr>
        <p:spPr>
          <a:xfrm>
            <a:off x="4305181" y="4413675"/>
            <a:ext cx="653143" cy="300083"/>
          </a:xfrm>
          <a:prstGeom prst="rightArrow">
            <a:avLst/>
          </a:prstGeom>
          <a:solidFill>
            <a:srgbClr val="4F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C535C11-70EF-A7F7-DA56-F935F43CA3AA}"/>
              </a:ext>
            </a:extLst>
          </p:cNvPr>
          <p:cNvSpPr txBox="1"/>
          <p:nvPr/>
        </p:nvSpPr>
        <p:spPr>
          <a:xfrm>
            <a:off x="1726195" y="5548392"/>
            <a:ext cx="111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Figure 8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8E9392D-203F-C274-77A8-6C3D6A746153}"/>
              </a:ext>
            </a:extLst>
          </p:cNvPr>
          <p:cNvSpPr txBox="1"/>
          <p:nvPr/>
        </p:nvSpPr>
        <p:spPr>
          <a:xfrm>
            <a:off x="6908692" y="5548392"/>
            <a:ext cx="96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Figure 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1673CA-639D-759D-568F-58166579D1FA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956673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DD26576-B6A2-1AF9-B9C8-2EE20894994C}"/>
              </a:ext>
            </a:extLst>
          </p:cNvPr>
          <p:cNvSpPr/>
          <p:nvPr/>
        </p:nvSpPr>
        <p:spPr>
          <a:xfrm>
            <a:off x="1531263" y="1159567"/>
            <a:ext cx="5805458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0485E74-517E-45A0-4556-80B39880482D}"/>
              </a:ext>
            </a:extLst>
          </p:cNvPr>
          <p:cNvSpPr txBox="1"/>
          <p:nvPr/>
        </p:nvSpPr>
        <p:spPr>
          <a:xfrm>
            <a:off x="2665067" y="1332476"/>
            <a:ext cx="3813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ahnschrift" panose="020B0502040204020203" pitchFamily="34" charset="0"/>
              </a:rPr>
              <a:t>Ford-Fulkerson Algorithm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83540D-4EFE-A06A-94D5-35F99A87689F}"/>
              </a:ext>
            </a:extLst>
          </p:cNvPr>
          <p:cNvSpPr/>
          <p:nvPr/>
        </p:nvSpPr>
        <p:spPr>
          <a:xfrm>
            <a:off x="5094514" y="2573726"/>
            <a:ext cx="9827456" cy="2558144"/>
          </a:xfrm>
          <a:prstGeom prst="rect">
            <a:avLst/>
          </a:prstGeom>
          <a:solidFill>
            <a:schemeClr val="bg1">
              <a:alpha val="81000"/>
            </a:schemeClr>
          </a:solidFill>
          <a:ln w="38100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352A3C1-EA46-C9C8-3C03-C89978964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74" y="2816677"/>
            <a:ext cx="3920918" cy="202997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E4A0EF0-757D-C9C1-40FA-3FDBF27C833D}"/>
              </a:ext>
            </a:extLst>
          </p:cNvPr>
          <p:cNvSpPr txBox="1"/>
          <p:nvPr/>
        </p:nvSpPr>
        <p:spPr>
          <a:xfrm>
            <a:off x="5358900" y="3150711"/>
            <a:ext cx="35202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100" b="1" dirty="0"/>
              <a:t>Process </a:t>
            </a:r>
            <a:r>
              <a:rPr lang="fr-FR" sz="2100" dirty="0"/>
              <a:t>: </a:t>
            </a:r>
            <a:r>
              <a:rPr lang="en-US" sz="2100" dirty="0"/>
              <a:t>Initially, we start with a zero flow. Then, as long as an augmenting path exists, we improve the flow.</a:t>
            </a:r>
            <a:endParaRPr lang="fr-FR" sz="21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4B9631-2866-5403-44BD-DD2A9E6EEF80}"/>
              </a:ext>
            </a:extLst>
          </p:cNvPr>
          <p:cNvSpPr txBox="1"/>
          <p:nvPr/>
        </p:nvSpPr>
        <p:spPr>
          <a:xfrm>
            <a:off x="513074" y="4892530"/>
            <a:ext cx="3920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b="1" dirty="0"/>
              <a:t>Figure 10 </a:t>
            </a:r>
            <a:r>
              <a:rPr lang="fr-FR" dirty="0"/>
              <a:t>: Ford-Fulkerson Algorithm application.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8A19-C0B8-D7BF-3E08-9AD41408D109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358E18-166C-B61E-B893-DA25FCECED52}"/>
              </a:ext>
            </a:extLst>
          </p:cNvPr>
          <p:cNvSpPr/>
          <p:nvPr/>
        </p:nvSpPr>
        <p:spPr>
          <a:xfrm>
            <a:off x="3854716" y="3823056"/>
            <a:ext cx="232042" cy="1442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0B8F50-9ADF-80FC-3C08-CBB29E2D6C80}"/>
              </a:ext>
            </a:extLst>
          </p:cNvPr>
          <p:cNvSpPr/>
          <p:nvPr/>
        </p:nvSpPr>
        <p:spPr>
          <a:xfrm>
            <a:off x="2186470" y="3852798"/>
            <a:ext cx="327520" cy="1442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0CB346-96A5-EA3B-653D-4B2087B4F087}"/>
              </a:ext>
            </a:extLst>
          </p:cNvPr>
          <p:cNvSpPr txBox="1"/>
          <p:nvPr/>
        </p:nvSpPr>
        <p:spPr>
          <a:xfrm>
            <a:off x="3776883" y="3793797"/>
            <a:ext cx="402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END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EBDE244-1A09-14C7-FB46-57FB03C79D41}"/>
              </a:ext>
            </a:extLst>
          </p:cNvPr>
          <p:cNvSpPr txBox="1"/>
          <p:nvPr/>
        </p:nvSpPr>
        <p:spPr>
          <a:xfrm>
            <a:off x="2109217" y="3778408"/>
            <a:ext cx="4459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path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BB8A48-E94F-31C7-7BBE-C6E915DBD0C5}"/>
              </a:ext>
            </a:extLst>
          </p:cNvPr>
          <p:cNvSpPr/>
          <p:nvPr/>
        </p:nvSpPr>
        <p:spPr>
          <a:xfrm>
            <a:off x="2357512" y="4188234"/>
            <a:ext cx="232042" cy="1442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3AA2CC6-32DE-4179-BC11-56C731B550FA}"/>
              </a:ext>
            </a:extLst>
          </p:cNvPr>
          <p:cNvSpPr txBox="1"/>
          <p:nvPr/>
        </p:nvSpPr>
        <p:spPr>
          <a:xfrm>
            <a:off x="2370175" y="4144928"/>
            <a:ext cx="3401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/>
              <a:t>yes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98405-7541-7CC8-01DD-07D18B1BFBD3}"/>
              </a:ext>
            </a:extLst>
          </p:cNvPr>
          <p:cNvSpPr/>
          <p:nvPr/>
        </p:nvSpPr>
        <p:spPr>
          <a:xfrm>
            <a:off x="3174512" y="3750945"/>
            <a:ext cx="275824" cy="1442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0E9213F-E834-6B7D-97A0-5F501F9B2451}"/>
              </a:ext>
            </a:extLst>
          </p:cNvPr>
          <p:cNvSpPr txBox="1"/>
          <p:nvPr/>
        </p:nvSpPr>
        <p:spPr>
          <a:xfrm>
            <a:off x="3131018" y="3678687"/>
            <a:ext cx="319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1DE861-0396-5864-DDC6-9DB695F3DFFC}"/>
              </a:ext>
            </a:extLst>
          </p:cNvPr>
          <p:cNvSpPr/>
          <p:nvPr/>
        </p:nvSpPr>
        <p:spPr>
          <a:xfrm>
            <a:off x="1716857" y="4535706"/>
            <a:ext cx="1119002" cy="1777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86A1FDF-FFCC-EBE8-20CE-B52045F3A498}"/>
              </a:ext>
            </a:extLst>
          </p:cNvPr>
          <p:cNvSpPr txBox="1"/>
          <p:nvPr/>
        </p:nvSpPr>
        <p:spPr>
          <a:xfrm>
            <a:off x="1716857" y="4486066"/>
            <a:ext cx="11240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Improve the flow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9C954C-E5E2-EDAE-14E5-314FDCF3E8FD}"/>
              </a:ext>
            </a:extLst>
          </p:cNvPr>
          <p:cNvSpPr/>
          <p:nvPr/>
        </p:nvSpPr>
        <p:spPr>
          <a:xfrm>
            <a:off x="1193820" y="3204477"/>
            <a:ext cx="2165075" cy="1442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6EDBD45-BA47-CE08-350C-0533C9AFBADD}"/>
              </a:ext>
            </a:extLst>
          </p:cNvPr>
          <p:cNvSpPr txBox="1"/>
          <p:nvPr/>
        </p:nvSpPr>
        <p:spPr>
          <a:xfrm>
            <a:off x="1283597" y="3142758"/>
            <a:ext cx="20377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Searching for an augmenting path</a:t>
            </a:r>
          </a:p>
        </p:txBody>
      </p:sp>
    </p:spTree>
    <p:extLst>
      <p:ext uri="{BB962C8B-B14F-4D97-AF65-F5344CB8AC3E}">
        <p14:creationId xmlns:p14="http://schemas.microsoft.com/office/powerpoint/2010/main" val="2687417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A4BB170-13F0-1F95-DA4E-E0209B06FC04}"/>
              </a:ext>
            </a:extLst>
          </p:cNvPr>
          <p:cNvSpPr/>
          <p:nvPr/>
        </p:nvSpPr>
        <p:spPr>
          <a:xfrm>
            <a:off x="1934799" y="1138465"/>
            <a:ext cx="5414019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A87B74-F63F-2B22-6BD7-4C6C0C5A6C38}"/>
              </a:ext>
            </a:extLst>
          </p:cNvPr>
          <p:cNvSpPr txBox="1"/>
          <p:nvPr/>
        </p:nvSpPr>
        <p:spPr>
          <a:xfrm>
            <a:off x="3931440" y="1271584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ahnschrift" panose="020B0502040204020203" pitchFamily="34" charset="0"/>
              </a:rPr>
              <a:t>Attempt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F78A64F-A994-367F-DADE-3B409FAF86D8}"/>
              </a:ext>
            </a:extLst>
          </p:cNvPr>
          <p:cNvSpPr txBox="1"/>
          <p:nvPr/>
        </p:nvSpPr>
        <p:spPr>
          <a:xfrm>
            <a:off x="2648244" y="2745838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327704-F283-B96D-1292-95FE2B487BAD}"/>
              </a:ext>
            </a:extLst>
          </p:cNvPr>
          <p:cNvSpPr/>
          <p:nvPr/>
        </p:nvSpPr>
        <p:spPr>
          <a:xfrm>
            <a:off x="0" y="2884337"/>
            <a:ext cx="9675056" cy="2153583"/>
          </a:xfrm>
          <a:prstGeom prst="rect">
            <a:avLst/>
          </a:prstGeom>
          <a:solidFill>
            <a:schemeClr val="bg1">
              <a:alpha val="81000"/>
            </a:schemeClr>
          </a:solidFill>
          <a:ln w="38100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6DDA88-DF5D-70E2-5A8E-8270BD691BB2}"/>
              </a:ext>
            </a:extLst>
          </p:cNvPr>
          <p:cNvSpPr txBox="1"/>
          <p:nvPr/>
        </p:nvSpPr>
        <p:spPr>
          <a:xfrm>
            <a:off x="754380" y="3572399"/>
            <a:ext cx="816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Setting up a Python code comparing the time complexity of different shortest path algorithms</a:t>
            </a:r>
            <a:endParaRPr lang="fr-FR" sz="225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6654AE-B7C0-47F5-54B8-D23D83021A36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339877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B311918-2D99-4FE0-3694-A74815287B52}"/>
              </a:ext>
            </a:extLst>
          </p:cNvPr>
          <p:cNvSpPr/>
          <p:nvPr/>
        </p:nvSpPr>
        <p:spPr>
          <a:xfrm>
            <a:off x="1921641" y="1138465"/>
            <a:ext cx="5245641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CF30A4C3-3BB2-E340-BA23-F563C8834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732" y="2481178"/>
            <a:ext cx="3683068" cy="276998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23000">
                <a:schemeClr val="tx1">
                  <a:lumMod val="75000"/>
                  <a:lumOff val="25000"/>
                </a:schemeClr>
              </a:gs>
              <a:gs pos="6900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350" dirty="0">
                <a:solidFill>
                  <a:srgbClr val="CC8B60"/>
                </a:solidFill>
                <a:latin typeface="Fira Code" panose="020B0809050000020004" pitchFamily="49" charset="0"/>
              </a:rPr>
              <a:t>def </a:t>
            </a:r>
            <a:r>
              <a:rPr lang="fr-FR" altLang="fr-FR" sz="1350" dirty="0">
                <a:solidFill>
                  <a:srgbClr val="EBBF8C"/>
                </a:solidFill>
                <a:latin typeface="Fira Code" panose="020B0809050000020004" pitchFamily="49" charset="0"/>
              </a:rPr>
              <a:t>generate</a:t>
            </a:r>
            <a: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  <a:t>(</a:t>
            </a:r>
            <a:r>
              <a:rPr lang="fr-FR" altLang="fr-FR" sz="1350" dirty="0">
                <a:solidFill>
                  <a:srgbClr val="757DB3"/>
                </a:solidFill>
                <a:latin typeface="Fira Code" panose="020B0809050000020004" pitchFamily="49" charset="0"/>
              </a:rPr>
              <a:t>n</a:t>
            </a:r>
            <a:r>
              <a:rPr lang="fr-FR" altLang="fr-FR" sz="1350" dirty="0">
                <a:solidFill>
                  <a:srgbClr val="CC7832"/>
                </a:solidFill>
                <a:latin typeface="Fira Code" panose="020B0809050000020004" pitchFamily="49" charset="0"/>
              </a:rPr>
              <a:t>, </a:t>
            </a:r>
            <a:r>
              <a:rPr lang="fr-FR" altLang="fr-FR" sz="1350" dirty="0">
                <a:solidFill>
                  <a:srgbClr val="757DB3"/>
                </a:solidFill>
                <a:latin typeface="Fira Code" panose="020B0809050000020004" pitchFamily="49" charset="0"/>
              </a:rPr>
              <a:t>oriented</a:t>
            </a: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=</a:t>
            </a:r>
            <a:r>
              <a:rPr lang="fr-FR" altLang="fr-FR" sz="1350" dirty="0">
                <a:solidFill>
                  <a:srgbClr val="CC8B60"/>
                </a:solidFill>
                <a:latin typeface="Fira Code" panose="020B0809050000020004" pitchFamily="49" charset="0"/>
              </a:rPr>
              <a:t>False</a:t>
            </a:r>
            <a: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  <a:t>)</a:t>
            </a: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:</a:t>
            </a:r>
            <a:b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</a:b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    l = </a:t>
            </a:r>
            <a: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  <a:t>[]</a:t>
            </a:r>
            <a:b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</a:br>
            <a: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  <a:t>    </a:t>
            </a:r>
            <a:r>
              <a:rPr lang="fr-FR" altLang="fr-FR" sz="1350" dirty="0">
                <a:solidFill>
                  <a:srgbClr val="CC8B60"/>
                </a:solidFill>
                <a:latin typeface="Fira Code" panose="020B0809050000020004" pitchFamily="49" charset="0"/>
              </a:rPr>
              <a:t>for </a:t>
            </a: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i </a:t>
            </a:r>
            <a:r>
              <a:rPr lang="fr-FR" altLang="fr-FR" sz="1350" dirty="0">
                <a:solidFill>
                  <a:srgbClr val="CC8B60"/>
                </a:solidFill>
                <a:latin typeface="Fira Code" panose="020B0809050000020004" pitchFamily="49" charset="0"/>
              </a:rPr>
              <a:t>in </a:t>
            </a:r>
            <a:r>
              <a:rPr lang="fr-FR" altLang="fr-FR" sz="1350" dirty="0">
                <a:solidFill>
                  <a:srgbClr val="8888C6"/>
                </a:solidFill>
                <a:latin typeface="Fira Code" panose="020B0809050000020004" pitchFamily="49" charset="0"/>
              </a:rPr>
              <a:t>range</a:t>
            </a:r>
            <a: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  <a:t>(</a:t>
            </a:r>
            <a:r>
              <a:rPr lang="fr-FR" altLang="fr-FR" sz="1350" dirty="0">
                <a:solidFill>
                  <a:srgbClr val="757DB3"/>
                </a:solidFill>
                <a:latin typeface="Fira Code" panose="020B0809050000020004" pitchFamily="49" charset="0"/>
              </a:rPr>
              <a:t>n</a:t>
            </a:r>
            <a: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  <a:t>)</a:t>
            </a: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:</a:t>
            </a:r>
            <a:b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</a:b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        m = </a:t>
            </a:r>
            <a: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  <a:t>[]</a:t>
            </a:r>
            <a:b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</a:br>
            <a: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  <a:t>        </a:t>
            </a: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p = pure</a:t>
            </a:r>
            <a: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  <a:t>(</a:t>
            </a: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i</a:t>
            </a:r>
            <a:r>
              <a:rPr lang="fr-FR" altLang="fr-FR" sz="1350" dirty="0">
                <a:solidFill>
                  <a:srgbClr val="CC7832"/>
                </a:solidFill>
                <a:latin typeface="Fira Code" panose="020B0809050000020004" pitchFamily="49" charset="0"/>
              </a:rPr>
              <a:t>, </a:t>
            </a:r>
            <a:r>
              <a:rPr lang="fr-FR" altLang="fr-FR" sz="1350" dirty="0">
                <a:solidFill>
                  <a:srgbClr val="757DB3"/>
                </a:solidFill>
                <a:latin typeface="Fira Code" panose="020B0809050000020004" pitchFamily="49" charset="0"/>
              </a:rPr>
              <a:t>n </a:t>
            </a: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- </a:t>
            </a:r>
            <a:r>
              <a:rPr lang="fr-FR" altLang="fr-FR" sz="1350" dirty="0">
                <a:solidFill>
                  <a:srgbClr val="BBB55B"/>
                </a:solidFill>
                <a:latin typeface="Fira Code" panose="020B0809050000020004" pitchFamily="49" charset="0"/>
              </a:rPr>
              <a:t>1</a:t>
            </a:r>
            <a: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  <a:t>)</a:t>
            </a:r>
            <a:b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</a:br>
            <a: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  <a:t>        </a:t>
            </a:r>
            <a:r>
              <a:rPr lang="fr-FR" altLang="fr-FR" sz="1350" dirty="0">
                <a:solidFill>
                  <a:srgbClr val="CC8B60"/>
                </a:solidFill>
                <a:latin typeface="Fira Code" panose="020B0809050000020004" pitchFamily="49" charset="0"/>
              </a:rPr>
              <a:t>for </a:t>
            </a: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x </a:t>
            </a:r>
            <a:r>
              <a:rPr lang="fr-FR" altLang="fr-FR" sz="1350" dirty="0">
                <a:solidFill>
                  <a:srgbClr val="CC8B60"/>
                </a:solidFill>
                <a:latin typeface="Fira Code" panose="020B0809050000020004" pitchFamily="49" charset="0"/>
              </a:rPr>
              <a:t>in </a:t>
            </a: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p:</a:t>
            </a:r>
            <a:b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</a:b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            m.append</a:t>
            </a:r>
            <a: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  <a:t>(</a:t>
            </a:r>
            <a:r>
              <a:rPr lang="fr-FR" altLang="fr-FR" sz="1350" dirty="0">
                <a:solidFill>
                  <a:srgbClr val="54A857"/>
                </a:solidFill>
                <a:latin typeface="Fira Code" panose="020B0809050000020004" pitchFamily="49" charset="0"/>
              </a:rPr>
              <a:t>(</a:t>
            </a: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x</a:t>
            </a:r>
            <a:r>
              <a:rPr lang="fr-FR" altLang="fr-FR" sz="1350" dirty="0">
                <a:solidFill>
                  <a:srgbClr val="CC7832"/>
                </a:solidFill>
                <a:latin typeface="Fira Code" panose="020B0809050000020004" pitchFamily="49" charset="0"/>
              </a:rPr>
              <a:t>, </a:t>
            </a: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r.randint</a:t>
            </a:r>
            <a:r>
              <a:rPr lang="fr-FR" altLang="fr-FR" sz="1350" dirty="0">
                <a:solidFill>
                  <a:srgbClr val="359FF4"/>
                </a:solidFill>
                <a:latin typeface="Fira Code" panose="020B0809050000020004" pitchFamily="49" charset="0"/>
              </a:rPr>
              <a:t>(</a:t>
            </a:r>
            <a:r>
              <a:rPr lang="fr-FR" altLang="fr-FR" sz="1350" dirty="0">
                <a:solidFill>
                  <a:srgbClr val="BBB55B"/>
                </a:solidFill>
                <a:latin typeface="Fira Code" panose="020B0809050000020004" pitchFamily="49" charset="0"/>
              </a:rPr>
              <a:t>1</a:t>
            </a:r>
            <a:r>
              <a:rPr lang="fr-FR" altLang="fr-FR" sz="1350" dirty="0">
                <a:solidFill>
                  <a:srgbClr val="CC7832"/>
                </a:solidFill>
                <a:latin typeface="Fira Code" panose="020B0809050000020004" pitchFamily="49" charset="0"/>
              </a:rPr>
              <a:t>, </a:t>
            </a:r>
            <a:r>
              <a:rPr lang="fr-FR" altLang="fr-FR" sz="1350" dirty="0">
                <a:solidFill>
                  <a:srgbClr val="BBB55B"/>
                </a:solidFill>
                <a:latin typeface="Fira Code" panose="020B0809050000020004" pitchFamily="49" charset="0"/>
              </a:rPr>
              <a:t>20</a:t>
            </a:r>
            <a:r>
              <a:rPr lang="fr-FR" altLang="fr-FR" sz="1350" dirty="0">
                <a:solidFill>
                  <a:srgbClr val="359FF4"/>
                </a:solidFill>
                <a:latin typeface="Fira Code" panose="020B0809050000020004" pitchFamily="49" charset="0"/>
              </a:rPr>
              <a:t>)</a:t>
            </a:r>
            <a:r>
              <a:rPr lang="fr-FR" altLang="fr-FR" sz="1350" dirty="0">
                <a:solidFill>
                  <a:srgbClr val="54A857"/>
                </a:solidFill>
                <a:latin typeface="Fira Code" panose="020B0809050000020004" pitchFamily="49" charset="0"/>
              </a:rPr>
              <a:t>)</a:t>
            </a:r>
            <a: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  <a:t>)</a:t>
            </a:r>
            <a:b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</a:br>
            <a: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  <a:t>        </a:t>
            </a: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l.append</a:t>
            </a:r>
            <a: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  <a:t>(</a:t>
            </a: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m</a:t>
            </a:r>
            <a: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  <a:t>)</a:t>
            </a:r>
            <a:b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</a:br>
            <a: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  <a:t>    </a:t>
            </a:r>
            <a:r>
              <a:rPr lang="fr-FR" altLang="fr-FR" sz="1350" dirty="0">
                <a:solidFill>
                  <a:srgbClr val="CC8B60"/>
                </a:solidFill>
                <a:latin typeface="Fira Code" panose="020B0809050000020004" pitchFamily="49" charset="0"/>
              </a:rPr>
              <a:t>if not </a:t>
            </a:r>
            <a:r>
              <a:rPr lang="fr-FR" altLang="fr-FR" sz="1350" dirty="0">
                <a:solidFill>
                  <a:srgbClr val="757DB3"/>
                </a:solidFill>
                <a:latin typeface="Fira Code" panose="020B0809050000020004" pitchFamily="49" charset="0"/>
              </a:rPr>
              <a:t>oriented</a:t>
            </a: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:</a:t>
            </a:r>
            <a:b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</a:b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        </a:t>
            </a:r>
            <a:r>
              <a:rPr lang="fr-FR" altLang="fr-FR" sz="1350" dirty="0">
                <a:solidFill>
                  <a:srgbClr val="CC8B60"/>
                </a:solidFill>
                <a:latin typeface="Fira Code" panose="020B0809050000020004" pitchFamily="49" charset="0"/>
              </a:rPr>
              <a:t>return </a:t>
            </a: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desorienter</a:t>
            </a:r>
            <a: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  <a:t>(</a:t>
            </a: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l</a:t>
            </a:r>
            <a: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  <a:t>)</a:t>
            </a:r>
            <a:b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</a:br>
            <a:r>
              <a:rPr lang="fr-FR" altLang="fr-FR" sz="1350" dirty="0">
                <a:solidFill>
                  <a:srgbClr val="E8BA36"/>
                </a:solidFill>
                <a:latin typeface="Fira Code" panose="020B0809050000020004" pitchFamily="49" charset="0"/>
              </a:rPr>
              <a:t>    </a:t>
            </a:r>
            <a:r>
              <a:rPr lang="fr-FR" altLang="fr-FR" sz="1350" dirty="0">
                <a:solidFill>
                  <a:srgbClr val="CC8B60"/>
                </a:solidFill>
                <a:latin typeface="Fira Code" panose="020B0809050000020004" pitchFamily="49" charset="0"/>
              </a:rPr>
              <a:t>else</a:t>
            </a: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:</a:t>
            </a:r>
            <a:b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</a:b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        </a:t>
            </a:r>
            <a:r>
              <a:rPr lang="fr-FR" altLang="fr-FR" sz="1350" dirty="0">
                <a:solidFill>
                  <a:srgbClr val="CC8B60"/>
                </a:solidFill>
                <a:latin typeface="Fira Code" panose="020B0809050000020004" pitchFamily="49" charset="0"/>
              </a:rPr>
              <a:t>return </a:t>
            </a:r>
            <a:r>
              <a:rPr lang="fr-FR" altLang="fr-FR" sz="1350" dirty="0">
                <a:solidFill>
                  <a:srgbClr val="D8D8D8"/>
                </a:solidFill>
                <a:latin typeface="Fira Code" panose="020B0809050000020004" pitchFamily="49" charset="0"/>
              </a:rPr>
              <a:t>l</a:t>
            </a:r>
            <a:endParaRPr lang="fr-FR" altLang="fr-FR" sz="3000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59D91-7FC2-68A6-54DC-414215BF3EA9}"/>
              </a:ext>
            </a:extLst>
          </p:cNvPr>
          <p:cNvSpPr/>
          <p:nvPr/>
        </p:nvSpPr>
        <p:spPr>
          <a:xfrm>
            <a:off x="4914051" y="2789381"/>
            <a:ext cx="4761005" cy="2153583"/>
          </a:xfrm>
          <a:prstGeom prst="rect">
            <a:avLst/>
          </a:prstGeom>
          <a:solidFill>
            <a:schemeClr val="bg1">
              <a:alpha val="81000"/>
            </a:schemeClr>
          </a:solidFill>
          <a:ln w="38100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7788F1B6-8BD7-757A-B4C8-C740DBB011AD}"/>
                  </a:ext>
                </a:extLst>
              </p:cNvPr>
              <p:cNvSpPr txBox="1"/>
              <p:nvPr/>
            </p:nvSpPr>
            <p:spPr>
              <a:xfrm>
                <a:off x="5312851" y="3081342"/>
                <a:ext cx="3518144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𝒈𝒆𝒏𝒆𝒓𝒂𝒕𝒆</m:t>
                    </m:r>
                  </m:oMath>
                </a14:m>
                <a:r>
                  <a:rPr lang="fr-FR" b="1" dirty="0"/>
                  <a:t> </a:t>
                </a:r>
                <a:r>
                  <a:rPr lang="en-US" sz="1600" dirty="0"/>
                  <a:t>Create a randomly weighted graph with 𝑛 nodes, and it is directed if 𝑜𝑟𝑖𝑒𝑛𝑡𝑒𝑑=𝑇𝑟𝑢𝑒.</a:t>
                </a:r>
                <a14:m>
                  <m:oMath xmlns:m="http://schemas.openxmlformats.org/officeDocument/2006/math">
                    <m:r>
                      <a:rPr lang="fr-FR" sz="15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sz="1500" dirty="0"/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fr-FR" sz="1500" dirty="0"/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𝒅𝒆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𝒔𝒐𝒓𝒊𝒆𝒏𝒕</m:t>
                    </m:r>
                  </m:oMath>
                </a14:m>
                <a:r>
                  <a:rPr lang="fr-FR" b="1" dirty="0"/>
                  <a:t>er </a:t>
                </a:r>
                <a:r>
                  <a:rPr lang="fr-FR" sz="1500" dirty="0"/>
                  <a:t>takes a graph as argument and returns it disoriented.</a:t>
                </a:r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7788F1B6-8BD7-757A-B4C8-C740DBB01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851" y="3081342"/>
                <a:ext cx="3518144" cy="1600438"/>
              </a:xfrm>
              <a:prstGeom prst="rect">
                <a:avLst/>
              </a:prstGeom>
              <a:blipFill>
                <a:blip r:embed="rId2"/>
                <a:stretch>
                  <a:fillRect l="-1213" t="-760" r="-867" b="-34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E825E2B-0F00-85B7-035E-7B0FA8AC7331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8FB8F3E-6A62-944D-8A32-C02D34D80E6B}"/>
              </a:ext>
            </a:extLst>
          </p:cNvPr>
          <p:cNvSpPr txBox="1"/>
          <p:nvPr/>
        </p:nvSpPr>
        <p:spPr>
          <a:xfrm>
            <a:off x="3931440" y="130957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ahnschrift" panose="020B0502040204020203" pitchFamily="34" charset="0"/>
              </a:rPr>
              <a:t>Attempt</a:t>
            </a:r>
          </a:p>
        </p:txBody>
      </p:sp>
    </p:spTree>
    <p:extLst>
      <p:ext uri="{BB962C8B-B14F-4D97-AF65-F5344CB8AC3E}">
        <p14:creationId xmlns:p14="http://schemas.microsoft.com/office/powerpoint/2010/main" val="1945558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4019888-474F-AA52-3751-52A3BA85B9AB}"/>
              </a:ext>
            </a:extLst>
          </p:cNvPr>
          <p:cNvSpPr/>
          <p:nvPr/>
        </p:nvSpPr>
        <p:spPr>
          <a:xfrm>
            <a:off x="1921641" y="1138465"/>
            <a:ext cx="5805458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2282047-B297-BE22-63BE-C55BDB894BFE}"/>
              </a:ext>
            </a:extLst>
          </p:cNvPr>
          <p:cNvSpPr txBox="1"/>
          <p:nvPr/>
        </p:nvSpPr>
        <p:spPr>
          <a:xfrm>
            <a:off x="2827308" y="1321121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ahnschrift" panose="020B0502040204020203" pitchFamily="34" charset="0"/>
              </a:rPr>
              <a:t>Réponse à la problématique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8E66B1-C66B-EE76-DBBB-D163D5810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04" y="2538885"/>
            <a:ext cx="4919267" cy="265457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23000">
                <a:schemeClr val="tx1">
                  <a:lumMod val="75000"/>
                  <a:lumOff val="25000"/>
                </a:schemeClr>
              </a:gs>
              <a:gs pos="6900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dirty="0">
                <a:solidFill>
                  <a:srgbClr val="CC8B60"/>
                </a:solidFill>
                <a:latin typeface="Fira Code" panose="020B0809050000020004" pitchFamily="49" charset="0"/>
              </a:rPr>
              <a:t>def </a:t>
            </a:r>
            <a:r>
              <a:rPr lang="fr-FR" altLang="fr-FR" sz="1200" dirty="0">
                <a:solidFill>
                  <a:srgbClr val="EBBF8C"/>
                </a:solidFill>
                <a:latin typeface="Fira Code" panose="020B0809050000020004" pitchFamily="49" charset="0"/>
              </a:rPr>
              <a:t>test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(</a:t>
            </a:r>
            <a:r>
              <a:rPr lang="fr-FR" altLang="fr-FR" sz="1200" dirty="0">
                <a:solidFill>
                  <a:srgbClr val="757DB3"/>
                </a:solidFill>
                <a:latin typeface="Fira Code" panose="020B0809050000020004" pitchFamily="49" charset="0"/>
              </a:rPr>
              <a:t>densite</a:t>
            </a:r>
            <a:r>
              <a:rPr lang="fr-FR" altLang="fr-FR" sz="1200" dirty="0">
                <a:solidFill>
                  <a:srgbClr val="CC7832"/>
                </a:solidFill>
                <a:latin typeface="Fira Code" panose="020B0809050000020004" pitchFamily="49" charset="0"/>
              </a:rPr>
              <a:t>, </a:t>
            </a:r>
            <a:r>
              <a:rPr lang="fr-FR" altLang="fr-FR" sz="1200" dirty="0">
                <a:solidFill>
                  <a:srgbClr val="757DB3"/>
                </a:solidFill>
                <a:latin typeface="Fira Code" panose="020B0809050000020004" pitchFamily="49" charset="0"/>
              </a:rPr>
              <a:t>n</a:t>
            </a:r>
            <a:r>
              <a:rPr lang="fr-FR" altLang="fr-FR" sz="1200" dirty="0">
                <a:solidFill>
                  <a:srgbClr val="CC7832"/>
                </a:solidFill>
                <a:latin typeface="Fira Code" panose="020B0809050000020004" pitchFamily="49" charset="0"/>
              </a:rPr>
              <a:t>, </a:t>
            </a:r>
            <a:r>
              <a:rPr lang="fr-FR" altLang="fr-FR" sz="1200" dirty="0">
                <a:solidFill>
                  <a:srgbClr val="757DB3"/>
                </a:solidFill>
                <a:latin typeface="Fira Code" panose="020B0809050000020004" pitchFamily="49" charset="0"/>
              </a:rPr>
              <a:t>liste_func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)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:</a:t>
            </a:r>
            <a:b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</a:b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    plt.figure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(</a:t>
            </a:r>
            <a:r>
              <a:rPr lang="fr-FR" altLang="fr-FR" sz="1200" dirty="0">
                <a:solidFill>
                  <a:srgbClr val="96BF7D"/>
                </a:solidFill>
                <a:latin typeface="Fira Code" panose="020B0809050000020004" pitchFamily="49" charset="0"/>
              </a:rPr>
              <a:t>"Test Fonctions"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)</a:t>
            </a:r>
            <a:b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</a:b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    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c</a:t>
            </a:r>
            <a:r>
              <a:rPr lang="fr-FR" altLang="fr-FR" sz="1200" dirty="0">
                <a:solidFill>
                  <a:srgbClr val="CC7832"/>
                </a:solidFill>
                <a:latin typeface="Fira Code" panose="020B0809050000020004" pitchFamily="49" charset="0"/>
              </a:rPr>
              <a:t>, 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lab = 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[</a:t>
            </a:r>
            <a:r>
              <a:rPr lang="fr-FR" altLang="fr-FR" sz="1200" dirty="0">
                <a:solidFill>
                  <a:srgbClr val="96BF7D"/>
                </a:solidFill>
                <a:latin typeface="Fira Code" panose="020B0809050000020004" pitchFamily="49" charset="0"/>
              </a:rPr>
              <a:t>'r'</a:t>
            </a:r>
            <a:r>
              <a:rPr lang="fr-FR" altLang="fr-FR" sz="1200" dirty="0">
                <a:solidFill>
                  <a:srgbClr val="CC7832"/>
                </a:solidFill>
                <a:latin typeface="Fira Code" panose="020B0809050000020004" pitchFamily="49" charset="0"/>
              </a:rPr>
              <a:t>, </a:t>
            </a:r>
            <a:r>
              <a:rPr lang="fr-FR" altLang="fr-FR" sz="1200" dirty="0">
                <a:solidFill>
                  <a:srgbClr val="96BF7D"/>
                </a:solidFill>
                <a:latin typeface="Fira Code" panose="020B0809050000020004" pitchFamily="49" charset="0"/>
              </a:rPr>
              <a:t>'b'</a:t>
            </a:r>
            <a:r>
              <a:rPr lang="fr-FR" altLang="fr-FR" sz="1200" dirty="0">
                <a:solidFill>
                  <a:srgbClr val="CC7832"/>
                </a:solidFill>
                <a:latin typeface="Fira Code" panose="020B0809050000020004" pitchFamily="49" charset="0"/>
              </a:rPr>
              <a:t>, </a:t>
            </a:r>
            <a:r>
              <a:rPr lang="fr-FR" altLang="fr-FR" sz="1200" dirty="0">
                <a:solidFill>
                  <a:srgbClr val="96BF7D"/>
                </a:solidFill>
                <a:latin typeface="Fira Code" panose="020B0809050000020004" pitchFamily="49" charset="0"/>
              </a:rPr>
              <a:t>'k'</a:t>
            </a:r>
            <a:r>
              <a:rPr lang="fr-FR" altLang="fr-FR" sz="1200" dirty="0">
                <a:solidFill>
                  <a:srgbClr val="CC7832"/>
                </a:solidFill>
                <a:latin typeface="Fira Code" panose="020B0809050000020004" pitchFamily="49" charset="0"/>
              </a:rPr>
              <a:t>, </a:t>
            </a:r>
            <a:r>
              <a:rPr lang="fr-FR" altLang="fr-FR" sz="1200" dirty="0">
                <a:solidFill>
                  <a:srgbClr val="96BF7D"/>
                </a:solidFill>
                <a:latin typeface="Fira Code" panose="020B0809050000020004" pitchFamily="49" charset="0"/>
              </a:rPr>
              <a:t>'g'</a:t>
            </a:r>
            <a:r>
              <a:rPr lang="fr-FR" altLang="fr-FR" sz="1200" dirty="0">
                <a:solidFill>
                  <a:srgbClr val="CC7832"/>
                </a:solidFill>
                <a:latin typeface="Fira Code" panose="020B0809050000020004" pitchFamily="49" charset="0"/>
              </a:rPr>
              <a:t>, </a:t>
            </a:r>
            <a:r>
              <a:rPr lang="fr-FR" altLang="fr-FR" sz="1200" dirty="0">
                <a:solidFill>
                  <a:srgbClr val="96BF7D"/>
                </a:solidFill>
                <a:latin typeface="Fira Code" panose="020B0809050000020004" pitchFamily="49" charset="0"/>
              </a:rPr>
              <a:t>'m'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]</a:t>
            </a:r>
            <a:r>
              <a:rPr lang="fr-FR" altLang="fr-FR" sz="1200" dirty="0">
                <a:solidFill>
                  <a:srgbClr val="CC7832"/>
                </a:solidFill>
                <a:latin typeface="Fira Code" panose="020B0809050000020004" pitchFamily="49" charset="0"/>
              </a:rPr>
              <a:t>, 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[</a:t>
            </a:r>
            <a:r>
              <a:rPr lang="fr-FR" altLang="fr-FR" sz="1200" dirty="0">
                <a:solidFill>
                  <a:srgbClr val="54A857"/>
                </a:solidFill>
                <a:latin typeface="Fira Code" panose="020B0809050000020004" pitchFamily="49" charset="0"/>
              </a:rPr>
              <a:t>[]</a:t>
            </a:r>
            <a:r>
              <a:rPr lang="fr-FR" altLang="fr-FR" sz="1200" dirty="0">
                <a:solidFill>
                  <a:srgbClr val="CC7832"/>
                </a:solidFill>
                <a:latin typeface="Fira Code" panose="020B0809050000020004" pitchFamily="49" charset="0"/>
              </a:rPr>
              <a:t>, </a:t>
            </a:r>
            <a:r>
              <a:rPr lang="fr-FR" altLang="fr-FR" sz="1200" dirty="0">
                <a:solidFill>
                  <a:srgbClr val="54A857"/>
                </a:solidFill>
                <a:latin typeface="Fira Code" panose="020B0809050000020004" pitchFamily="49" charset="0"/>
              </a:rPr>
              <a:t>[]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]</a:t>
            </a:r>
            <a:b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</a:b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    </a:t>
            </a:r>
            <a:r>
              <a:rPr lang="fr-FR" altLang="fr-FR" sz="1200" dirty="0">
                <a:solidFill>
                  <a:srgbClr val="CC8B60"/>
                </a:solidFill>
                <a:latin typeface="Fira Code" panose="020B0809050000020004" pitchFamily="49" charset="0"/>
              </a:rPr>
              <a:t>for 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k </a:t>
            </a:r>
            <a:r>
              <a:rPr lang="fr-FR" altLang="fr-FR" sz="1200" dirty="0">
                <a:solidFill>
                  <a:srgbClr val="CC8B60"/>
                </a:solidFill>
                <a:latin typeface="Fira Code" panose="020B0809050000020004" pitchFamily="49" charset="0"/>
              </a:rPr>
              <a:t>in </a:t>
            </a:r>
            <a:r>
              <a:rPr lang="fr-FR" altLang="fr-FR" sz="1200" dirty="0">
                <a:solidFill>
                  <a:srgbClr val="8888C6"/>
                </a:solidFill>
                <a:latin typeface="Fira Code" panose="020B0809050000020004" pitchFamily="49" charset="0"/>
              </a:rPr>
              <a:t>range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(</a:t>
            </a:r>
            <a:r>
              <a:rPr lang="fr-FR" altLang="fr-FR" sz="1200" dirty="0">
                <a:solidFill>
                  <a:srgbClr val="8888C6"/>
                </a:solidFill>
                <a:latin typeface="Fira Code" panose="020B0809050000020004" pitchFamily="49" charset="0"/>
              </a:rPr>
              <a:t>len</a:t>
            </a:r>
            <a:r>
              <a:rPr lang="fr-FR" altLang="fr-FR" sz="1200" dirty="0">
                <a:solidFill>
                  <a:srgbClr val="54A857"/>
                </a:solidFill>
                <a:latin typeface="Fira Code" panose="020B0809050000020004" pitchFamily="49" charset="0"/>
              </a:rPr>
              <a:t>(</a:t>
            </a:r>
            <a:r>
              <a:rPr lang="fr-FR" altLang="fr-FR" sz="1200" dirty="0">
                <a:solidFill>
                  <a:srgbClr val="757DB3"/>
                </a:solidFill>
                <a:latin typeface="Fira Code" panose="020B0809050000020004" pitchFamily="49" charset="0"/>
              </a:rPr>
              <a:t>liste_func</a:t>
            </a:r>
            <a:r>
              <a:rPr lang="fr-FR" altLang="fr-FR" sz="1200" dirty="0">
                <a:solidFill>
                  <a:srgbClr val="54A857"/>
                </a:solidFill>
                <a:latin typeface="Fira Code" panose="020B0809050000020004" pitchFamily="49" charset="0"/>
              </a:rPr>
              <a:t>)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)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:</a:t>
            </a:r>
            <a:b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</a:b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        </a:t>
            </a:r>
            <a:r>
              <a:rPr lang="fr-FR" altLang="fr-FR" sz="1200" dirty="0">
                <a:solidFill>
                  <a:srgbClr val="CC8B60"/>
                </a:solidFill>
                <a:latin typeface="Fira Code" panose="020B0809050000020004" pitchFamily="49" charset="0"/>
              </a:rPr>
              <a:t>for 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i </a:t>
            </a:r>
            <a:r>
              <a:rPr lang="fr-FR" altLang="fr-FR" sz="1200" dirty="0">
                <a:solidFill>
                  <a:srgbClr val="CC8B60"/>
                </a:solidFill>
                <a:latin typeface="Fira Code" panose="020B0809050000020004" pitchFamily="49" charset="0"/>
              </a:rPr>
              <a:t>in </a:t>
            </a:r>
            <a:r>
              <a:rPr lang="fr-FR" altLang="fr-FR" sz="1200" dirty="0">
                <a:solidFill>
                  <a:srgbClr val="8888C6"/>
                </a:solidFill>
                <a:latin typeface="Fira Code" panose="020B0809050000020004" pitchFamily="49" charset="0"/>
              </a:rPr>
              <a:t>range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(</a:t>
            </a:r>
            <a:r>
              <a:rPr lang="fr-FR" altLang="fr-FR" sz="1200" dirty="0">
                <a:solidFill>
                  <a:srgbClr val="BBB55B"/>
                </a:solidFill>
                <a:latin typeface="Fira Code" panose="020B0809050000020004" pitchFamily="49" charset="0"/>
              </a:rPr>
              <a:t>2</a:t>
            </a:r>
            <a:r>
              <a:rPr lang="fr-FR" altLang="fr-FR" sz="1200" dirty="0">
                <a:solidFill>
                  <a:srgbClr val="CC7832"/>
                </a:solidFill>
                <a:latin typeface="Fira Code" panose="020B0809050000020004" pitchFamily="49" charset="0"/>
              </a:rPr>
              <a:t>, </a:t>
            </a:r>
            <a:r>
              <a:rPr lang="fr-FR" altLang="fr-FR" sz="1200" dirty="0">
                <a:solidFill>
                  <a:srgbClr val="757DB3"/>
                </a:solidFill>
                <a:latin typeface="Fira Code" panose="020B0809050000020004" pitchFamily="49" charset="0"/>
              </a:rPr>
              <a:t>n 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+ </a:t>
            </a:r>
            <a:r>
              <a:rPr lang="fr-FR" altLang="fr-FR" sz="1200" dirty="0">
                <a:solidFill>
                  <a:srgbClr val="BBB55B"/>
                </a:solidFill>
                <a:latin typeface="Fira Code" panose="020B0809050000020004" pitchFamily="49" charset="0"/>
              </a:rPr>
              <a:t>1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)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:</a:t>
            </a:r>
            <a:b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</a:b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            </a:t>
            </a:r>
            <a:r>
              <a:rPr lang="fr-FR" altLang="fr-FR" sz="1200" dirty="0">
                <a:solidFill>
                  <a:srgbClr val="CC8B60"/>
                </a:solidFill>
                <a:latin typeface="Fira Code" panose="020B0809050000020004" pitchFamily="49" charset="0"/>
              </a:rPr>
              <a:t>for 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j </a:t>
            </a:r>
            <a:r>
              <a:rPr lang="fr-FR" altLang="fr-FR" sz="1200" dirty="0">
                <a:solidFill>
                  <a:srgbClr val="CC8B60"/>
                </a:solidFill>
                <a:latin typeface="Fira Code" panose="020B0809050000020004" pitchFamily="49" charset="0"/>
              </a:rPr>
              <a:t>in </a:t>
            </a:r>
            <a:r>
              <a:rPr lang="fr-FR" altLang="fr-FR" sz="1200" dirty="0">
                <a:solidFill>
                  <a:srgbClr val="8888C6"/>
                </a:solidFill>
                <a:latin typeface="Fira Code" panose="020B0809050000020004" pitchFamily="49" charset="0"/>
              </a:rPr>
              <a:t>range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(</a:t>
            </a:r>
            <a:r>
              <a:rPr lang="fr-FR" altLang="fr-FR" sz="1200" dirty="0">
                <a:solidFill>
                  <a:srgbClr val="757DB3"/>
                </a:solidFill>
                <a:latin typeface="Fira Code" panose="020B0809050000020004" pitchFamily="49" charset="0"/>
              </a:rPr>
              <a:t>densite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)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:</a:t>
            </a:r>
            <a:b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</a:b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                l = generate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(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i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)</a:t>
            </a:r>
            <a:b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</a:b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                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a = plt.scatter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(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i</a:t>
            </a:r>
            <a:r>
              <a:rPr lang="fr-FR" altLang="fr-FR" sz="1200" dirty="0">
                <a:solidFill>
                  <a:srgbClr val="CC7832"/>
                </a:solidFill>
                <a:latin typeface="Fira Code" panose="020B0809050000020004" pitchFamily="49" charset="0"/>
              </a:rPr>
              <a:t>, 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temps</a:t>
            </a:r>
            <a:r>
              <a:rPr lang="fr-FR" altLang="fr-FR" sz="1200" dirty="0">
                <a:solidFill>
                  <a:srgbClr val="54A857"/>
                </a:solidFill>
                <a:latin typeface="Fira Code" panose="020B0809050000020004" pitchFamily="49" charset="0"/>
              </a:rPr>
              <a:t>(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l</a:t>
            </a:r>
            <a:r>
              <a:rPr lang="fr-FR" altLang="fr-FR" sz="1200" dirty="0">
                <a:solidFill>
                  <a:srgbClr val="CC7832"/>
                </a:solidFill>
                <a:latin typeface="Fira Code" panose="020B0809050000020004" pitchFamily="49" charset="0"/>
              </a:rPr>
              <a:t>, </a:t>
            </a:r>
            <a:r>
              <a:rPr lang="fr-FR" altLang="fr-FR" sz="1200" dirty="0">
                <a:solidFill>
                  <a:srgbClr val="757DB3"/>
                </a:solidFill>
                <a:latin typeface="Fira Code" panose="020B0809050000020004" pitchFamily="49" charset="0"/>
              </a:rPr>
              <a:t>liste_func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[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k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]</a:t>
            </a:r>
            <a:r>
              <a:rPr lang="fr-FR" altLang="fr-FR" sz="1200" dirty="0">
                <a:solidFill>
                  <a:srgbClr val="54A857"/>
                </a:solidFill>
                <a:latin typeface="Fira Code" panose="020B0809050000020004" pitchFamily="49" charset="0"/>
              </a:rPr>
              <a:t>)</a:t>
            </a:r>
            <a:r>
              <a:rPr lang="fr-FR" altLang="fr-FR" sz="1200" dirty="0">
                <a:solidFill>
                  <a:srgbClr val="CC7832"/>
                </a:solidFill>
                <a:latin typeface="Fira Code" panose="020B0809050000020004" pitchFamily="49" charset="0"/>
              </a:rPr>
              <a:t>, </a:t>
            </a:r>
            <a:r>
              <a:rPr lang="fr-FR" altLang="fr-FR" sz="1200" dirty="0">
                <a:solidFill>
                  <a:srgbClr val="AA4926"/>
                </a:solidFill>
                <a:latin typeface="Fira Code" panose="020B0809050000020004" pitchFamily="49" charset="0"/>
              </a:rPr>
              <a:t>color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=c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[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k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])</a:t>
            </a:r>
            <a:b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</a:b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        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lab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[</a:t>
            </a:r>
            <a:r>
              <a:rPr lang="fr-FR" altLang="fr-FR" sz="1200" dirty="0">
                <a:solidFill>
                  <a:srgbClr val="BBB55B"/>
                </a:solidFill>
                <a:latin typeface="Fira Code" panose="020B0809050000020004" pitchFamily="49" charset="0"/>
              </a:rPr>
              <a:t>0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]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.append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(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a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)</a:t>
            </a:r>
            <a:b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</a:b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        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lab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[</a:t>
            </a:r>
            <a:r>
              <a:rPr lang="fr-FR" altLang="fr-FR" sz="1200" dirty="0">
                <a:solidFill>
                  <a:srgbClr val="BBB55B"/>
                </a:solidFill>
                <a:latin typeface="Fira Code" panose="020B0809050000020004" pitchFamily="49" charset="0"/>
              </a:rPr>
              <a:t>1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]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.append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(</a:t>
            </a:r>
            <a:r>
              <a:rPr lang="fr-FR" altLang="fr-FR" sz="1200" dirty="0">
                <a:solidFill>
                  <a:srgbClr val="757DB3"/>
                </a:solidFill>
                <a:latin typeface="Fira Code" panose="020B0809050000020004" pitchFamily="49" charset="0"/>
              </a:rPr>
              <a:t>liste_func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[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k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]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.</a:t>
            </a:r>
            <a:r>
              <a:rPr lang="fr-FR" altLang="fr-FR" sz="1200" dirty="0">
                <a:solidFill>
                  <a:srgbClr val="B200B2"/>
                </a:solidFill>
                <a:latin typeface="Fira Code" panose="020B0809050000020004" pitchFamily="49" charset="0"/>
              </a:rPr>
              <a:t>__name__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)</a:t>
            </a:r>
            <a:b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</a:b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    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plt.legend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(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lab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[</a:t>
            </a:r>
            <a:r>
              <a:rPr lang="fr-FR" altLang="fr-FR" sz="1200" dirty="0">
                <a:solidFill>
                  <a:srgbClr val="BBB55B"/>
                </a:solidFill>
                <a:latin typeface="Fira Code" panose="020B0809050000020004" pitchFamily="49" charset="0"/>
              </a:rPr>
              <a:t>0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]</a:t>
            </a:r>
            <a:r>
              <a:rPr lang="fr-FR" altLang="fr-FR" sz="1200" dirty="0">
                <a:solidFill>
                  <a:srgbClr val="CC7832"/>
                </a:solidFill>
                <a:latin typeface="Fira Code" panose="020B0809050000020004" pitchFamily="49" charset="0"/>
              </a:rPr>
              <a:t>, 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lab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[</a:t>
            </a:r>
            <a:r>
              <a:rPr lang="fr-FR" altLang="fr-FR" sz="1200" dirty="0">
                <a:solidFill>
                  <a:srgbClr val="BBB55B"/>
                </a:solidFill>
                <a:latin typeface="Fira Code" panose="020B0809050000020004" pitchFamily="49" charset="0"/>
              </a:rPr>
              <a:t>1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])</a:t>
            </a:r>
            <a:b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</a:b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    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plt.xlabel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(</a:t>
            </a:r>
            <a:r>
              <a:rPr lang="fr-FR" altLang="fr-FR" sz="1200" dirty="0">
                <a:solidFill>
                  <a:srgbClr val="96BF7D"/>
                </a:solidFill>
                <a:latin typeface="Fira Code" panose="020B0809050000020004" pitchFamily="49" charset="0"/>
              </a:rPr>
              <a:t>"Nombre de noeuds"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)</a:t>
            </a:r>
            <a:b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</a:b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    </a:t>
            </a:r>
            <a:r>
              <a:rPr lang="fr-FR" altLang="fr-FR" sz="1200" dirty="0">
                <a:solidFill>
                  <a:srgbClr val="D8D8D8"/>
                </a:solidFill>
                <a:latin typeface="Fira Code" panose="020B0809050000020004" pitchFamily="49" charset="0"/>
              </a:rPr>
              <a:t>plt.ylabel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(</a:t>
            </a:r>
            <a:r>
              <a:rPr lang="fr-FR" altLang="fr-FR" sz="1200" dirty="0">
                <a:solidFill>
                  <a:srgbClr val="96BF7D"/>
                </a:solidFill>
                <a:latin typeface="Fira Code" panose="020B0809050000020004" pitchFamily="49" charset="0"/>
              </a:rPr>
              <a:t>"Durée de l'algorithme en secondes"</a:t>
            </a:r>
            <a:r>
              <a:rPr lang="fr-FR" altLang="fr-FR" sz="1200" dirty="0">
                <a:solidFill>
                  <a:srgbClr val="E8BA36"/>
                </a:solidFill>
                <a:latin typeface="Fira Code" panose="020B0809050000020004" pitchFamily="49" charset="0"/>
              </a:rPr>
              <a:t>)</a:t>
            </a:r>
            <a:endParaRPr lang="fr-FR" altLang="fr-FR" sz="2700" dirty="0"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D18751-D46A-4711-01DB-393717748FCC}"/>
              </a:ext>
            </a:extLst>
          </p:cNvPr>
          <p:cNvSpPr/>
          <p:nvPr/>
        </p:nvSpPr>
        <p:spPr>
          <a:xfrm>
            <a:off x="5731178" y="2976262"/>
            <a:ext cx="4131682" cy="1779821"/>
          </a:xfrm>
          <a:prstGeom prst="rect">
            <a:avLst/>
          </a:prstGeom>
          <a:solidFill>
            <a:schemeClr val="bg1">
              <a:alpha val="81000"/>
            </a:schemeClr>
          </a:solidFill>
          <a:ln w="38100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F23691F-4599-F3CB-C8B7-CE2A039DBE6B}"/>
                  </a:ext>
                </a:extLst>
              </p:cNvPr>
              <p:cNvSpPr txBox="1"/>
              <p:nvPr/>
            </p:nvSpPr>
            <p:spPr>
              <a:xfrm>
                <a:off x="5928477" y="3212026"/>
                <a:ext cx="3040733" cy="1331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100" b="1" i="1" smtClean="0">
                        <a:latin typeface="Cambria Math" panose="02040503050406030204" pitchFamily="18" charset="0"/>
                      </a:rPr>
                      <m:t>𝒕𝒆𝒔𝒕</m:t>
                    </m:r>
                  </m:oMath>
                </a14:m>
                <a:r>
                  <a:rPr lang="fr-FR" sz="1500" dirty="0"/>
                  <a:t> returns a graph displaying the evolution of the time execution </a:t>
                </a:r>
                <a14:m>
                  <m:oMath xmlns:m="http://schemas.openxmlformats.org/officeDocument/2006/math">
                    <m:r>
                      <a:rPr lang="fr-FR" sz="1500" b="1" i="1">
                        <a:latin typeface="Cambria Math" panose="02040503050406030204" pitchFamily="18" charset="0"/>
                      </a:rPr>
                      <m:t>𝒕𝒆𝒎𝒑𝒔</m:t>
                    </m:r>
                    <m:r>
                      <a:rPr lang="fr-FR" sz="15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500" b="1" i="1">
                        <a:latin typeface="Cambria Math" panose="02040503050406030204" pitchFamily="18" charset="0"/>
                      </a:rPr>
                      <m:t>𝒍</m:t>
                    </m:r>
                    <m:r>
                      <a:rPr lang="fr-FR" sz="15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500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fr-FR" sz="15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500" dirty="0"/>
                  <a:t> of different algorithms in the list </a:t>
                </a:r>
                <a14:m>
                  <m:oMath xmlns:m="http://schemas.openxmlformats.org/officeDocument/2006/math">
                    <m:r>
                      <a:rPr lang="fr-FR" sz="1500" b="1" i="1">
                        <a:latin typeface="Cambria Math" panose="02040503050406030204" pitchFamily="18" charset="0"/>
                      </a:rPr>
                      <m:t>𝒍𝒊𝒔𝒕</m:t>
                    </m:r>
                    <m:r>
                      <a:rPr lang="fr-FR" sz="1500" b="1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fr-FR" sz="1500" b="1" i="1">
                        <a:latin typeface="Cambria Math" panose="02040503050406030204" pitchFamily="18" charset="0"/>
                      </a:rPr>
                      <m:t>𝒇𝒖𝒏𝒄</m:t>
                    </m:r>
                  </m:oMath>
                </a14:m>
                <a:r>
                  <a:rPr lang="fr-FR" sz="1500" dirty="0"/>
                  <a:t>.</a:t>
                </a: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F23691F-4599-F3CB-C8B7-CE2A039DB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477" y="3212026"/>
                <a:ext cx="3040733" cy="1331390"/>
              </a:xfrm>
              <a:prstGeom prst="rect">
                <a:avLst/>
              </a:prstGeom>
              <a:blipFill>
                <a:blip r:embed="rId2"/>
                <a:stretch>
                  <a:fillRect l="-2008" t="-1376" r="-1004" b="-41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4587749-0AE2-ECFC-0186-78D290212D75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735710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A5A853CE-6B2D-9DAA-DE09-E91F14669506}"/>
              </a:ext>
            </a:extLst>
          </p:cNvPr>
          <p:cNvSpPr/>
          <p:nvPr/>
        </p:nvSpPr>
        <p:spPr>
          <a:xfrm>
            <a:off x="3060976" y="1819731"/>
            <a:ext cx="1213583" cy="861370"/>
          </a:xfrm>
          <a:custGeom>
            <a:avLst/>
            <a:gdLst>
              <a:gd name="connsiteX0" fmla="*/ 1337013 w 1618111"/>
              <a:gd name="connsiteY0" fmla="*/ 0 h 1148493"/>
              <a:gd name="connsiteX1" fmla="*/ 1341937 w 1618111"/>
              <a:gd name="connsiteY1" fmla="*/ 2672 h 1148493"/>
              <a:gd name="connsiteX2" fmla="*/ 1618111 w 1618111"/>
              <a:gd name="connsiteY2" fmla="*/ 522093 h 1148493"/>
              <a:gd name="connsiteX3" fmla="*/ 991711 w 1618111"/>
              <a:gd name="connsiteY3" fmla="*/ 1148493 h 1148493"/>
              <a:gd name="connsiteX4" fmla="*/ 0 w 1618111"/>
              <a:gd name="connsiteY4" fmla="*/ 1148493 h 1148493"/>
              <a:gd name="connsiteX5" fmla="*/ 36266 w 1618111"/>
              <a:gd name="connsiteY5" fmla="*/ 1073209 h 1148493"/>
              <a:gd name="connsiteX6" fmla="*/ 1138901 w 1618111"/>
              <a:gd name="connsiteY6" fmla="*/ 72509 h 1148493"/>
              <a:gd name="connsiteX7" fmla="*/ 1337013 w 1618111"/>
              <a:gd name="connsiteY7" fmla="*/ 0 h 114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8111" h="1148493">
                <a:moveTo>
                  <a:pt x="1337013" y="0"/>
                </a:moveTo>
                <a:lnTo>
                  <a:pt x="1341937" y="2672"/>
                </a:lnTo>
                <a:cubicBezTo>
                  <a:pt x="1508560" y="115241"/>
                  <a:pt x="1618111" y="305874"/>
                  <a:pt x="1618111" y="522093"/>
                </a:cubicBezTo>
                <a:cubicBezTo>
                  <a:pt x="1618111" y="868044"/>
                  <a:pt x="1337662" y="1148493"/>
                  <a:pt x="991711" y="1148493"/>
                </a:cubicBezTo>
                <a:lnTo>
                  <a:pt x="0" y="1148493"/>
                </a:lnTo>
                <a:lnTo>
                  <a:pt x="36266" y="1073209"/>
                </a:lnTo>
                <a:cubicBezTo>
                  <a:pt x="278729" y="626875"/>
                  <a:pt x="667825" y="271757"/>
                  <a:pt x="1138901" y="72509"/>
                </a:cubicBezTo>
                <a:lnTo>
                  <a:pt x="1337013" y="0"/>
                </a:lnTo>
                <a:close/>
              </a:path>
            </a:pathLst>
          </a:custGeom>
          <a:solidFill>
            <a:srgbClr val="4F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350" dirty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FB1DDE81-2941-FE42-8317-5CE6ED5A9464}"/>
              </a:ext>
            </a:extLst>
          </p:cNvPr>
          <p:cNvSpPr/>
          <p:nvPr/>
        </p:nvSpPr>
        <p:spPr>
          <a:xfrm>
            <a:off x="4869446" y="1819731"/>
            <a:ext cx="1213584" cy="861370"/>
          </a:xfrm>
          <a:custGeom>
            <a:avLst/>
            <a:gdLst>
              <a:gd name="connsiteX0" fmla="*/ 281098 w 1618112"/>
              <a:gd name="connsiteY0" fmla="*/ 0 h 1148493"/>
              <a:gd name="connsiteX1" fmla="*/ 479210 w 1618112"/>
              <a:gd name="connsiteY1" fmla="*/ 72509 h 1148493"/>
              <a:gd name="connsiteX2" fmla="*/ 1581845 w 1618112"/>
              <a:gd name="connsiteY2" fmla="*/ 1073209 h 1148493"/>
              <a:gd name="connsiteX3" fmla="*/ 1618112 w 1618112"/>
              <a:gd name="connsiteY3" fmla="*/ 1148493 h 1148493"/>
              <a:gd name="connsiteX4" fmla="*/ 626400 w 1618112"/>
              <a:gd name="connsiteY4" fmla="*/ 1148493 h 1148493"/>
              <a:gd name="connsiteX5" fmla="*/ 0 w 1618112"/>
              <a:gd name="connsiteY5" fmla="*/ 522093 h 1148493"/>
              <a:gd name="connsiteX6" fmla="*/ 276174 w 1618112"/>
              <a:gd name="connsiteY6" fmla="*/ 2672 h 1148493"/>
              <a:gd name="connsiteX7" fmla="*/ 281098 w 1618112"/>
              <a:gd name="connsiteY7" fmla="*/ 0 h 114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8112" h="1148493">
                <a:moveTo>
                  <a:pt x="281098" y="0"/>
                </a:moveTo>
                <a:lnTo>
                  <a:pt x="479210" y="72509"/>
                </a:lnTo>
                <a:cubicBezTo>
                  <a:pt x="950286" y="271757"/>
                  <a:pt x="1339382" y="626875"/>
                  <a:pt x="1581845" y="1073209"/>
                </a:cubicBezTo>
                <a:lnTo>
                  <a:pt x="1618112" y="1148493"/>
                </a:lnTo>
                <a:lnTo>
                  <a:pt x="626400" y="1148493"/>
                </a:lnTo>
                <a:cubicBezTo>
                  <a:pt x="280449" y="1148493"/>
                  <a:pt x="0" y="868044"/>
                  <a:pt x="0" y="522093"/>
                </a:cubicBezTo>
                <a:cubicBezTo>
                  <a:pt x="0" y="305874"/>
                  <a:pt x="109551" y="115241"/>
                  <a:pt x="276174" y="2672"/>
                </a:cubicBezTo>
                <a:lnTo>
                  <a:pt x="281098" y="0"/>
                </a:lnTo>
                <a:close/>
              </a:path>
            </a:pathLst>
          </a:custGeom>
          <a:solidFill>
            <a:srgbClr val="4F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350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E40B799E-F65C-2576-0591-5545378E88B4}"/>
              </a:ext>
            </a:extLst>
          </p:cNvPr>
          <p:cNvSpPr/>
          <p:nvPr/>
        </p:nvSpPr>
        <p:spPr>
          <a:xfrm>
            <a:off x="2884500" y="2959200"/>
            <a:ext cx="728835" cy="939600"/>
          </a:xfrm>
          <a:custGeom>
            <a:avLst/>
            <a:gdLst>
              <a:gd name="connsiteX0" fmla="*/ 90181 w 971780"/>
              <a:gd name="connsiteY0" fmla="*/ 0 h 1252800"/>
              <a:gd name="connsiteX1" fmla="*/ 345380 w 971780"/>
              <a:gd name="connsiteY1" fmla="*/ 0 h 1252800"/>
              <a:gd name="connsiteX2" fmla="*/ 971780 w 971780"/>
              <a:gd name="connsiteY2" fmla="*/ 626400 h 1252800"/>
              <a:gd name="connsiteX3" fmla="*/ 345380 w 971780"/>
              <a:gd name="connsiteY3" fmla="*/ 1252800 h 1252800"/>
              <a:gd name="connsiteX4" fmla="*/ 90181 w 971780"/>
              <a:gd name="connsiteY4" fmla="*/ 1252800 h 1252800"/>
              <a:gd name="connsiteX5" fmla="*/ 45712 w 971780"/>
              <a:gd name="connsiteY5" fmla="*/ 1079854 h 1252800"/>
              <a:gd name="connsiteX6" fmla="*/ 0 w 971780"/>
              <a:gd name="connsiteY6" fmla="*/ 626400 h 1252800"/>
              <a:gd name="connsiteX7" fmla="*/ 45712 w 971780"/>
              <a:gd name="connsiteY7" fmla="*/ 172946 h 1252800"/>
              <a:gd name="connsiteX8" fmla="*/ 90181 w 971780"/>
              <a:gd name="connsiteY8" fmla="*/ 0 h 12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780" h="1252800">
                <a:moveTo>
                  <a:pt x="90181" y="0"/>
                </a:moveTo>
                <a:lnTo>
                  <a:pt x="345380" y="0"/>
                </a:lnTo>
                <a:cubicBezTo>
                  <a:pt x="691331" y="0"/>
                  <a:pt x="971780" y="280449"/>
                  <a:pt x="971780" y="626400"/>
                </a:cubicBezTo>
                <a:cubicBezTo>
                  <a:pt x="971780" y="972351"/>
                  <a:pt x="691331" y="1252800"/>
                  <a:pt x="345380" y="1252800"/>
                </a:cubicBezTo>
                <a:lnTo>
                  <a:pt x="90181" y="1252800"/>
                </a:lnTo>
                <a:lnTo>
                  <a:pt x="45712" y="1079854"/>
                </a:lnTo>
                <a:cubicBezTo>
                  <a:pt x="15740" y="933384"/>
                  <a:pt x="0" y="781730"/>
                  <a:pt x="0" y="626400"/>
                </a:cubicBezTo>
                <a:cubicBezTo>
                  <a:pt x="0" y="471070"/>
                  <a:pt x="15740" y="319416"/>
                  <a:pt x="45712" y="172946"/>
                </a:cubicBezTo>
                <a:lnTo>
                  <a:pt x="90181" y="0"/>
                </a:lnTo>
                <a:close/>
              </a:path>
            </a:pathLst>
          </a:custGeom>
          <a:solidFill>
            <a:srgbClr val="4F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350" dirty="0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90782954-00C5-8D19-9031-15772C4DE711}"/>
              </a:ext>
            </a:extLst>
          </p:cNvPr>
          <p:cNvSpPr/>
          <p:nvPr/>
        </p:nvSpPr>
        <p:spPr>
          <a:xfrm>
            <a:off x="5530667" y="2959200"/>
            <a:ext cx="728835" cy="939600"/>
          </a:xfrm>
          <a:custGeom>
            <a:avLst/>
            <a:gdLst>
              <a:gd name="connsiteX0" fmla="*/ 626400 w 971780"/>
              <a:gd name="connsiteY0" fmla="*/ 0 h 1252800"/>
              <a:gd name="connsiteX1" fmla="*/ 881599 w 971780"/>
              <a:gd name="connsiteY1" fmla="*/ 0 h 1252800"/>
              <a:gd name="connsiteX2" fmla="*/ 926068 w 971780"/>
              <a:gd name="connsiteY2" fmla="*/ 172946 h 1252800"/>
              <a:gd name="connsiteX3" fmla="*/ 971780 w 971780"/>
              <a:gd name="connsiteY3" fmla="*/ 626400 h 1252800"/>
              <a:gd name="connsiteX4" fmla="*/ 926068 w 971780"/>
              <a:gd name="connsiteY4" fmla="*/ 1079854 h 1252800"/>
              <a:gd name="connsiteX5" fmla="*/ 881599 w 971780"/>
              <a:gd name="connsiteY5" fmla="*/ 1252800 h 1252800"/>
              <a:gd name="connsiteX6" fmla="*/ 626400 w 971780"/>
              <a:gd name="connsiteY6" fmla="*/ 1252800 h 1252800"/>
              <a:gd name="connsiteX7" fmla="*/ 0 w 971780"/>
              <a:gd name="connsiteY7" fmla="*/ 626400 h 1252800"/>
              <a:gd name="connsiteX8" fmla="*/ 626400 w 971780"/>
              <a:gd name="connsiteY8" fmla="*/ 0 h 12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780" h="1252800">
                <a:moveTo>
                  <a:pt x="626400" y="0"/>
                </a:moveTo>
                <a:lnTo>
                  <a:pt x="881599" y="0"/>
                </a:lnTo>
                <a:lnTo>
                  <a:pt x="926068" y="172946"/>
                </a:lnTo>
                <a:cubicBezTo>
                  <a:pt x="956040" y="319416"/>
                  <a:pt x="971780" y="471070"/>
                  <a:pt x="971780" y="626400"/>
                </a:cubicBezTo>
                <a:cubicBezTo>
                  <a:pt x="971780" y="781730"/>
                  <a:pt x="956040" y="933384"/>
                  <a:pt x="926068" y="1079854"/>
                </a:cubicBezTo>
                <a:lnTo>
                  <a:pt x="881599" y="1252800"/>
                </a:lnTo>
                <a:lnTo>
                  <a:pt x="626400" y="1252800"/>
                </a:lnTo>
                <a:cubicBezTo>
                  <a:pt x="280449" y="1252800"/>
                  <a:pt x="0" y="972351"/>
                  <a:pt x="0" y="626400"/>
                </a:cubicBezTo>
                <a:cubicBezTo>
                  <a:pt x="0" y="280449"/>
                  <a:pt x="280449" y="0"/>
                  <a:pt x="626400" y="0"/>
                </a:cubicBezTo>
                <a:close/>
              </a:path>
            </a:pathLst>
          </a:custGeom>
          <a:solidFill>
            <a:srgbClr val="4F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350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85BBB9F9-93D7-E61A-5AEE-A39DCDC19C58}"/>
              </a:ext>
            </a:extLst>
          </p:cNvPr>
          <p:cNvSpPr/>
          <p:nvPr/>
        </p:nvSpPr>
        <p:spPr>
          <a:xfrm>
            <a:off x="3060974" y="4176900"/>
            <a:ext cx="1213583" cy="861371"/>
          </a:xfrm>
          <a:custGeom>
            <a:avLst/>
            <a:gdLst>
              <a:gd name="connsiteX0" fmla="*/ 0 w 1618111"/>
              <a:gd name="connsiteY0" fmla="*/ 0 h 1148494"/>
              <a:gd name="connsiteX1" fmla="*/ 991711 w 1618111"/>
              <a:gd name="connsiteY1" fmla="*/ 0 h 1148494"/>
              <a:gd name="connsiteX2" fmla="*/ 1618111 w 1618111"/>
              <a:gd name="connsiteY2" fmla="*/ 626400 h 1148494"/>
              <a:gd name="connsiteX3" fmla="*/ 1341937 w 1618111"/>
              <a:gd name="connsiteY3" fmla="*/ 1145821 h 1148494"/>
              <a:gd name="connsiteX4" fmla="*/ 1337013 w 1618111"/>
              <a:gd name="connsiteY4" fmla="*/ 1148494 h 1148494"/>
              <a:gd name="connsiteX5" fmla="*/ 1138901 w 1618111"/>
              <a:gd name="connsiteY5" fmla="*/ 1075984 h 1148494"/>
              <a:gd name="connsiteX6" fmla="*/ 36266 w 1618111"/>
              <a:gd name="connsiteY6" fmla="*/ 75284 h 1148494"/>
              <a:gd name="connsiteX7" fmla="*/ 0 w 1618111"/>
              <a:gd name="connsiteY7" fmla="*/ 0 h 11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8111" h="1148494">
                <a:moveTo>
                  <a:pt x="0" y="0"/>
                </a:moveTo>
                <a:lnTo>
                  <a:pt x="991711" y="0"/>
                </a:lnTo>
                <a:cubicBezTo>
                  <a:pt x="1337662" y="0"/>
                  <a:pt x="1618111" y="280449"/>
                  <a:pt x="1618111" y="626400"/>
                </a:cubicBezTo>
                <a:cubicBezTo>
                  <a:pt x="1618111" y="842620"/>
                  <a:pt x="1508560" y="1033252"/>
                  <a:pt x="1341937" y="1145821"/>
                </a:cubicBezTo>
                <a:lnTo>
                  <a:pt x="1337013" y="1148494"/>
                </a:lnTo>
                <a:lnTo>
                  <a:pt x="1138901" y="1075984"/>
                </a:lnTo>
                <a:cubicBezTo>
                  <a:pt x="667825" y="876736"/>
                  <a:pt x="278729" y="521618"/>
                  <a:pt x="36266" y="75284"/>
                </a:cubicBezTo>
                <a:lnTo>
                  <a:pt x="0" y="0"/>
                </a:lnTo>
                <a:close/>
              </a:path>
            </a:pathLst>
          </a:custGeom>
          <a:solidFill>
            <a:srgbClr val="4F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350" dirty="0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E83E5A59-28DA-7840-AC3E-E5F4946923B6}"/>
              </a:ext>
            </a:extLst>
          </p:cNvPr>
          <p:cNvSpPr/>
          <p:nvPr/>
        </p:nvSpPr>
        <p:spPr>
          <a:xfrm>
            <a:off x="4869444" y="4176900"/>
            <a:ext cx="1213584" cy="861371"/>
          </a:xfrm>
          <a:custGeom>
            <a:avLst/>
            <a:gdLst>
              <a:gd name="connsiteX0" fmla="*/ 626400 w 1618112"/>
              <a:gd name="connsiteY0" fmla="*/ 0 h 1148494"/>
              <a:gd name="connsiteX1" fmla="*/ 1618112 w 1618112"/>
              <a:gd name="connsiteY1" fmla="*/ 0 h 1148494"/>
              <a:gd name="connsiteX2" fmla="*/ 1581845 w 1618112"/>
              <a:gd name="connsiteY2" fmla="*/ 75284 h 1148494"/>
              <a:gd name="connsiteX3" fmla="*/ 479210 w 1618112"/>
              <a:gd name="connsiteY3" fmla="*/ 1075984 h 1148494"/>
              <a:gd name="connsiteX4" fmla="*/ 281098 w 1618112"/>
              <a:gd name="connsiteY4" fmla="*/ 1148494 h 1148494"/>
              <a:gd name="connsiteX5" fmla="*/ 276174 w 1618112"/>
              <a:gd name="connsiteY5" fmla="*/ 1145821 h 1148494"/>
              <a:gd name="connsiteX6" fmla="*/ 0 w 1618112"/>
              <a:gd name="connsiteY6" fmla="*/ 626400 h 1148494"/>
              <a:gd name="connsiteX7" fmla="*/ 626400 w 1618112"/>
              <a:gd name="connsiteY7" fmla="*/ 0 h 11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8112" h="1148494">
                <a:moveTo>
                  <a:pt x="626400" y="0"/>
                </a:moveTo>
                <a:lnTo>
                  <a:pt x="1618112" y="0"/>
                </a:lnTo>
                <a:lnTo>
                  <a:pt x="1581845" y="75284"/>
                </a:lnTo>
                <a:cubicBezTo>
                  <a:pt x="1339382" y="521618"/>
                  <a:pt x="950286" y="876736"/>
                  <a:pt x="479210" y="1075984"/>
                </a:cubicBezTo>
                <a:lnTo>
                  <a:pt x="281098" y="1148494"/>
                </a:lnTo>
                <a:lnTo>
                  <a:pt x="276174" y="1145821"/>
                </a:lnTo>
                <a:cubicBezTo>
                  <a:pt x="109551" y="1033252"/>
                  <a:pt x="0" y="842620"/>
                  <a:pt x="0" y="626400"/>
                </a:cubicBezTo>
                <a:cubicBezTo>
                  <a:pt x="0" y="280449"/>
                  <a:pt x="280449" y="0"/>
                  <a:pt x="626400" y="0"/>
                </a:cubicBezTo>
                <a:close/>
              </a:path>
            </a:pathLst>
          </a:custGeom>
          <a:solidFill>
            <a:srgbClr val="4F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350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09A29962-BDB2-FCD9-39F7-77C73A56CA6E}"/>
              </a:ext>
            </a:extLst>
          </p:cNvPr>
          <p:cNvSpPr/>
          <p:nvPr/>
        </p:nvSpPr>
        <p:spPr>
          <a:xfrm>
            <a:off x="956256" y="1741500"/>
            <a:ext cx="3107476" cy="939600"/>
          </a:xfrm>
          <a:custGeom>
            <a:avLst/>
            <a:gdLst>
              <a:gd name="connsiteX0" fmla="*/ 626400 w 4143302"/>
              <a:gd name="connsiteY0" fmla="*/ 0 h 1252800"/>
              <a:gd name="connsiteX1" fmla="*/ 3798000 w 4143302"/>
              <a:gd name="connsiteY1" fmla="*/ 0 h 1252800"/>
              <a:gd name="connsiteX2" fmla="*/ 4041823 w 4143302"/>
              <a:gd name="connsiteY2" fmla="*/ 49226 h 1252800"/>
              <a:gd name="connsiteX3" fmla="*/ 4143302 w 4143302"/>
              <a:gd name="connsiteY3" fmla="*/ 104307 h 1252800"/>
              <a:gd name="connsiteX4" fmla="*/ 3945190 w 4143302"/>
              <a:gd name="connsiteY4" fmla="*/ 176816 h 1252800"/>
              <a:gd name="connsiteX5" fmla="*/ 2842555 w 4143302"/>
              <a:gd name="connsiteY5" fmla="*/ 1177516 h 1252800"/>
              <a:gd name="connsiteX6" fmla="*/ 2806289 w 4143302"/>
              <a:gd name="connsiteY6" fmla="*/ 1252800 h 1252800"/>
              <a:gd name="connsiteX7" fmla="*/ 626400 w 4143302"/>
              <a:gd name="connsiteY7" fmla="*/ 1252800 h 1252800"/>
              <a:gd name="connsiteX8" fmla="*/ 0 w 4143302"/>
              <a:gd name="connsiteY8" fmla="*/ 626400 h 1252800"/>
              <a:gd name="connsiteX9" fmla="*/ 626400 w 4143302"/>
              <a:gd name="connsiteY9" fmla="*/ 0 h 12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302" h="1252800">
                <a:moveTo>
                  <a:pt x="626400" y="0"/>
                </a:moveTo>
                <a:lnTo>
                  <a:pt x="3798000" y="0"/>
                </a:lnTo>
                <a:cubicBezTo>
                  <a:pt x="3884488" y="0"/>
                  <a:pt x="3966881" y="17528"/>
                  <a:pt x="4041823" y="49226"/>
                </a:cubicBezTo>
                <a:lnTo>
                  <a:pt x="4143302" y="104307"/>
                </a:lnTo>
                <a:lnTo>
                  <a:pt x="3945190" y="176816"/>
                </a:lnTo>
                <a:cubicBezTo>
                  <a:pt x="3474114" y="376064"/>
                  <a:pt x="3085018" y="731182"/>
                  <a:pt x="2842555" y="1177516"/>
                </a:cubicBezTo>
                <a:lnTo>
                  <a:pt x="2806289" y="1252800"/>
                </a:lnTo>
                <a:lnTo>
                  <a:pt x="626400" y="1252800"/>
                </a:lnTo>
                <a:cubicBezTo>
                  <a:pt x="280449" y="1252800"/>
                  <a:pt x="0" y="972351"/>
                  <a:pt x="0" y="626400"/>
                </a:cubicBezTo>
                <a:cubicBezTo>
                  <a:pt x="0" y="280449"/>
                  <a:pt x="280449" y="0"/>
                  <a:pt x="626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921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350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7A88C6CA-0421-77B7-6CB1-01B2981AF5D6}"/>
              </a:ext>
            </a:extLst>
          </p:cNvPr>
          <p:cNvSpPr/>
          <p:nvPr/>
        </p:nvSpPr>
        <p:spPr>
          <a:xfrm>
            <a:off x="5080268" y="1741500"/>
            <a:ext cx="3107476" cy="939600"/>
          </a:xfrm>
          <a:custGeom>
            <a:avLst/>
            <a:gdLst>
              <a:gd name="connsiteX0" fmla="*/ 345302 w 4143302"/>
              <a:gd name="connsiteY0" fmla="*/ 0 h 1252800"/>
              <a:gd name="connsiteX1" fmla="*/ 3516902 w 4143302"/>
              <a:gd name="connsiteY1" fmla="*/ 0 h 1252800"/>
              <a:gd name="connsiteX2" fmla="*/ 4143302 w 4143302"/>
              <a:gd name="connsiteY2" fmla="*/ 626400 h 1252800"/>
              <a:gd name="connsiteX3" fmla="*/ 3516902 w 4143302"/>
              <a:gd name="connsiteY3" fmla="*/ 1252800 h 1252800"/>
              <a:gd name="connsiteX4" fmla="*/ 1337014 w 4143302"/>
              <a:gd name="connsiteY4" fmla="*/ 1252800 h 1252800"/>
              <a:gd name="connsiteX5" fmla="*/ 1300747 w 4143302"/>
              <a:gd name="connsiteY5" fmla="*/ 1177516 h 1252800"/>
              <a:gd name="connsiteX6" fmla="*/ 198112 w 4143302"/>
              <a:gd name="connsiteY6" fmla="*/ 176816 h 1252800"/>
              <a:gd name="connsiteX7" fmla="*/ 0 w 4143302"/>
              <a:gd name="connsiteY7" fmla="*/ 104307 h 1252800"/>
              <a:gd name="connsiteX8" fmla="*/ 101479 w 4143302"/>
              <a:gd name="connsiteY8" fmla="*/ 49226 h 1252800"/>
              <a:gd name="connsiteX9" fmla="*/ 345302 w 4143302"/>
              <a:gd name="connsiteY9" fmla="*/ 0 h 12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302" h="1252800">
                <a:moveTo>
                  <a:pt x="345302" y="0"/>
                </a:moveTo>
                <a:lnTo>
                  <a:pt x="3516902" y="0"/>
                </a:lnTo>
                <a:cubicBezTo>
                  <a:pt x="3862853" y="0"/>
                  <a:pt x="4143302" y="280449"/>
                  <a:pt x="4143302" y="626400"/>
                </a:cubicBezTo>
                <a:cubicBezTo>
                  <a:pt x="4143302" y="972351"/>
                  <a:pt x="3862853" y="1252800"/>
                  <a:pt x="3516902" y="1252800"/>
                </a:cubicBezTo>
                <a:lnTo>
                  <a:pt x="1337014" y="1252800"/>
                </a:lnTo>
                <a:lnTo>
                  <a:pt x="1300747" y="1177516"/>
                </a:lnTo>
                <a:cubicBezTo>
                  <a:pt x="1058284" y="731182"/>
                  <a:pt x="669188" y="376064"/>
                  <a:pt x="198112" y="176816"/>
                </a:cubicBezTo>
                <a:lnTo>
                  <a:pt x="0" y="104307"/>
                </a:lnTo>
                <a:lnTo>
                  <a:pt x="101479" y="49226"/>
                </a:lnTo>
                <a:cubicBezTo>
                  <a:pt x="176421" y="17528"/>
                  <a:pt x="258814" y="0"/>
                  <a:pt x="3453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921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350" dirty="0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1EB4329E-C013-7462-44C0-5E74E90E9C70}"/>
              </a:ext>
            </a:extLst>
          </p:cNvPr>
          <p:cNvSpPr/>
          <p:nvPr/>
        </p:nvSpPr>
        <p:spPr>
          <a:xfrm>
            <a:off x="295036" y="2959200"/>
            <a:ext cx="2657101" cy="939600"/>
          </a:xfrm>
          <a:custGeom>
            <a:avLst/>
            <a:gdLst>
              <a:gd name="connsiteX0" fmla="*/ 626400 w 3542801"/>
              <a:gd name="connsiteY0" fmla="*/ 0 h 1252800"/>
              <a:gd name="connsiteX1" fmla="*/ 3542801 w 3542801"/>
              <a:gd name="connsiteY1" fmla="*/ 0 h 1252800"/>
              <a:gd name="connsiteX2" fmla="*/ 3498332 w 3542801"/>
              <a:gd name="connsiteY2" fmla="*/ 172946 h 1252800"/>
              <a:gd name="connsiteX3" fmla="*/ 3452620 w 3542801"/>
              <a:gd name="connsiteY3" fmla="*/ 626400 h 1252800"/>
              <a:gd name="connsiteX4" fmla="*/ 3498332 w 3542801"/>
              <a:gd name="connsiteY4" fmla="*/ 1079854 h 1252800"/>
              <a:gd name="connsiteX5" fmla="*/ 3542801 w 3542801"/>
              <a:gd name="connsiteY5" fmla="*/ 1252800 h 1252800"/>
              <a:gd name="connsiteX6" fmla="*/ 626400 w 3542801"/>
              <a:gd name="connsiteY6" fmla="*/ 1252800 h 1252800"/>
              <a:gd name="connsiteX7" fmla="*/ 0 w 3542801"/>
              <a:gd name="connsiteY7" fmla="*/ 626400 h 1252800"/>
              <a:gd name="connsiteX8" fmla="*/ 626400 w 3542801"/>
              <a:gd name="connsiteY8" fmla="*/ 0 h 12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2801" h="1252800">
                <a:moveTo>
                  <a:pt x="626400" y="0"/>
                </a:moveTo>
                <a:lnTo>
                  <a:pt x="3542801" y="0"/>
                </a:lnTo>
                <a:lnTo>
                  <a:pt x="3498332" y="172946"/>
                </a:lnTo>
                <a:cubicBezTo>
                  <a:pt x="3468360" y="319416"/>
                  <a:pt x="3452620" y="471070"/>
                  <a:pt x="3452620" y="626400"/>
                </a:cubicBezTo>
                <a:cubicBezTo>
                  <a:pt x="3452620" y="781730"/>
                  <a:pt x="3468360" y="933384"/>
                  <a:pt x="3498332" y="1079854"/>
                </a:cubicBezTo>
                <a:lnTo>
                  <a:pt x="3542801" y="1252800"/>
                </a:lnTo>
                <a:lnTo>
                  <a:pt x="626400" y="1252800"/>
                </a:lnTo>
                <a:cubicBezTo>
                  <a:pt x="280449" y="1252800"/>
                  <a:pt x="0" y="972351"/>
                  <a:pt x="0" y="626400"/>
                </a:cubicBezTo>
                <a:cubicBezTo>
                  <a:pt x="0" y="280449"/>
                  <a:pt x="280449" y="0"/>
                  <a:pt x="626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921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350" dirty="0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4C68ADCC-8EA3-B2BC-3051-62045FD89F18}"/>
              </a:ext>
            </a:extLst>
          </p:cNvPr>
          <p:cNvSpPr/>
          <p:nvPr/>
        </p:nvSpPr>
        <p:spPr>
          <a:xfrm>
            <a:off x="6191865" y="2959200"/>
            <a:ext cx="2657101" cy="939600"/>
          </a:xfrm>
          <a:custGeom>
            <a:avLst/>
            <a:gdLst>
              <a:gd name="connsiteX0" fmla="*/ 0 w 3542801"/>
              <a:gd name="connsiteY0" fmla="*/ 0 h 1252800"/>
              <a:gd name="connsiteX1" fmla="*/ 2916401 w 3542801"/>
              <a:gd name="connsiteY1" fmla="*/ 0 h 1252800"/>
              <a:gd name="connsiteX2" fmla="*/ 3542801 w 3542801"/>
              <a:gd name="connsiteY2" fmla="*/ 626400 h 1252800"/>
              <a:gd name="connsiteX3" fmla="*/ 2916401 w 3542801"/>
              <a:gd name="connsiteY3" fmla="*/ 1252800 h 1252800"/>
              <a:gd name="connsiteX4" fmla="*/ 0 w 3542801"/>
              <a:gd name="connsiteY4" fmla="*/ 1252800 h 1252800"/>
              <a:gd name="connsiteX5" fmla="*/ 44469 w 3542801"/>
              <a:gd name="connsiteY5" fmla="*/ 1079854 h 1252800"/>
              <a:gd name="connsiteX6" fmla="*/ 90181 w 3542801"/>
              <a:gd name="connsiteY6" fmla="*/ 626400 h 1252800"/>
              <a:gd name="connsiteX7" fmla="*/ 44469 w 3542801"/>
              <a:gd name="connsiteY7" fmla="*/ 172946 h 1252800"/>
              <a:gd name="connsiteX8" fmla="*/ 0 w 3542801"/>
              <a:gd name="connsiteY8" fmla="*/ 0 h 12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2801" h="1252800">
                <a:moveTo>
                  <a:pt x="0" y="0"/>
                </a:moveTo>
                <a:lnTo>
                  <a:pt x="2916401" y="0"/>
                </a:lnTo>
                <a:cubicBezTo>
                  <a:pt x="3262352" y="0"/>
                  <a:pt x="3542801" y="280449"/>
                  <a:pt x="3542801" y="626400"/>
                </a:cubicBezTo>
                <a:cubicBezTo>
                  <a:pt x="3542801" y="972351"/>
                  <a:pt x="3262352" y="1252800"/>
                  <a:pt x="2916401" y="1252800"/>
                </a:cubicBezTo>
                <a:lnTo>
                  <a:pt x="0" y="1252800"/>
                </a:lnTo>
                <a:lnTo>
                  <a:pt x="44469" y="1079854"/>
                </a:lnTo>
                <a:cubicBezTo>
                  <a:pt x="74441" y="933384"/>
                  <a:pt x="90181" y="781730"/>
                  <a:pt x="90181" y="626400"/>
                </a:cubicBezTo>
                <a:cubicBezTo>
                  <a:pt x="90181" y="471070"/>
                  <a:pt x="74441" y="319416"/>
                  <a:pt x="44469" y="172946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921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350" dirty="0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80B7AB40-FB5E-CB4A-2651-ADA3D602F88B}"/>
              </a:ext>
            </a:extLst>
          </p:cNvPr>
          <p:cNvSpPr/>
          <p:nvPr/>
        </p:nvSpPr>
        <p:spPr>
          <a:xfrm>
            <a:off x="956256" y="4176900"/>
            <a:ext cx="3107476" cy="939600"/>
          </a:xfrm>
          <a:custGeom>
            <a:avLst/>
            <a:gdLst>
              <a:gd name="connsiteX0" fmla="*/ 626400 w 4143302"/>
              <a:gd name="connsiteY0" fmla="*/ 0 h 1252800"/>
              <a:gd name="connsiteX1" fmla="*/ 2806289 w 4143302"/>
              <a:gd name="connsiteY1" fmla="*/ 0 h 1252800"/>
              <a:gd name="connsiteX2" fmla="*/ 2842555 w 4143302"/>
              <a:gd name="connsiteY2" fmla="*/ 75284 h 1252800"/>
              <a:gd name="connsiteX3" fmla="*/ 3945190 w 4143302"/>
              <a:gd name="connsiteY3" fmla="*/ 1075984 h 1252800"/>
              <a:gd name="connsiteX4" fmla="*/ 4143302 w 4143302"/>
              <a:gd name="connsiteY4" fmla="*/ 1148494 h 1252800"/>
              <a:gd name="connsiteX5" fmla="*/ 4041823 w 4143302"/>
              <a:gd name="connsiteY5" fmla="*/ 1203574 h 1252800"/>
              <a:gd name="connsiteX6" fmla="*/ 3798000 w 4143302"/>
              <a:gd name="connsiteY6" fmla="*/ 1252800 h 1252800"/>
              <a:gd name="connsiteX7" fmla="*/ 626400 w 4143302"/>
              <a:gd name="connsiteY7" fmla="*/ 1252800 h 1252800"/>
              <a:gd name="connsiteX8" fmla="*/ 0 w 4143302"/>
              <a:gd name="connsiteY8" fmla="*/ 626400 h 1252800"/>
              <a:gd name="connsiteX9" fmla="*/ 626400 w 4143302"/>
              <a:gd name="connsiteY9" fmla="*/ 0 h 12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302" h="1252800">
                <a:moveTo>
                  <a:pt x="626400" y="0"/>
                </a:moveTo>
                <a:lnTo>
                  <a:pt x="2806289" y="0"/>
                </a:lnTo>
                <a:lnTo>
                  <a:pt x="2842555" y="75284"/>
                </a:lnTo>
                <a:cubicBezTo>
                  <a:pt x="3085018" y="521618"/>
                  <a:pt x="3474114" y="876736"/>
                  <a:pt x="3945190" y="1075984"/>
                </a:cubicBezTo>
                <a:lnTo>
                  <a:pt x="4143302" y="1148494"/>
                </a:lnTo>
                <a:lnTo>
                  <a:pt x="4041823" y="1203574"/>
                </a:lnTo>
                <a:cubicBezTo>
                  <a:pt x="3966881" y="1235272"/>
                  <a:pt x="3884488" y="1252800"/>
                  <a:pt x="3798000" y="1252800"/>
                </a:cubicBezTo>
                <a:lnTo>
                  <a:pt x="626400" y="1252800"/>
                </a:lnTo>
                <a:cubicBezTo>
                  <a:pt x="280449" y="1252800"/>
                  <a:pt x="0" y="972351"/>
                  <a:pt x="0" y="626400"/>
                </a:cubicBezTo>
                <a:cubicBezTo>
                  <a:pt x="0" y="280449"/>
                  <a:pt x="280449" y="0"/>
                  <a:pt x="626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921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350" dirty="0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DB366225-110B-13BA-6A2B-3FC8487A6D2D}"/>
              </a:ext>
            </a:extLst>
          </p:cNvPr>
          <p:cNvSpPr/>
          <p:nvPr/>
        </p:nvSpPr>
        <p:spPr>
          <a:xfrm>
            <a:off x="5080268" y="4176900"/>
            <a:ext cx="3107476" cy="939600"/>
          </a:xfrm>
          <a:custGeom>
            <a:avLst/>
            <a:gdLst>
              <a:gd name="connsiteX0" fmla="*/ 1337014 w 4143302"/>
              <a:gd name="connsiteY0" fmla="*/ 0 h 1252800"/>
              <a:gd name="connsiteX1" fmla="*/ 3516902 w 4143302"/>
              <a:gd name="connsiteY1" fmla="*/ 0 h 1252800"/>
              <a:gd name="connsiteX2" fmla="*/ 4143302 w 4143302"/>
              <a:gd name="connsiteY2" fmla="*/ 626400 h 1252800"/>
              <a:gd name="connsiteX3" fmla="*/ 3516902 w 4143302"/>
              <a:gd name="connsiteY3" fmla="*/ 1252800 h 1252800"/>
              <a:gd name="connsiteX4" fmla="*/ 345302 w 4143302"/>
              <a:gd name="connsiteY4" fmla="*/ 1252800 h 1252800"/>
              <a:gd name="connsiteX5" fmla="*/ 101479 w 4143302"/>
              <a:gd name="connsiteY5" fmla="*/ 1203574 h 1252800"/>
              <a:gd name="connsiteX6" fmla="*/ 0 w 4143302"/>
              <a:gd name="connsiteY6" fmla="*/ 1148494 h 1252800"/>
              <a:gd name="connsiteX7" fmla="*/ 198112 w 4143302"/>
              <a:gd name="connsiteY7" fmla="*/ 1075984 h 1252800"/>
              <a:gd name="connsiteX8" fmla="*/ 1300747 w 4143302"/>
              <a:gd name="connsiteY8" fmla="*/ 75284 h 1252800"/>
              <a:gd name="connsiteX9" fmla="*/ 1337014 w 4143302"/>
              <a:gd name="connsiteY9" fmla="*/ 0 h 12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302" h="1252800">
                <a:moveTo>
                  <a:pt x="1337014" y="0"/>
                </a:moveTo>
                <a:lnTo>
                  <a:pt x="3516902" y="0"/>
                </a:lnTo>
                <a:cubicBezTo>
                  <a:pt x="3862853" y="0"/>
                  <a:pt x="4143302" y="280449"/>
                  <a:pt x="4143302" y="626400"/>
                </a:cubicBezTo>
                <a:cubicBezTo>
                  <a:pt x="4143302" y="972351"/>
                  <a:pt x="3862853" y="1252800"/>
                  <a:pt x="3516902" y="1252800"/>
                </a:cubicBezTo>
                <a:lnTo>
                  <a:pt x="345302" y="1252800"/>
                </a:lnTo>
                <a:cubicBezTo>
                  <a:pt x="258814" y="1252800"/>
                  <a:pt x="176421" y="1235272"/>
                  <a:pt x="101479" y="1203574"/>
                </a:cubicBezTo>
                <a:lnTo>
                  <a:pt x="0" y="1148494"/>
                </a:lnTo>
                <a:lnTo>
                  <a:pt x="198112" y="1075984"/>
                </a:lnTo>
                <a:cubicBezTo>
                  <a:pt x="669188" y="876736"/>
                  <a:pt x="1058284" y="521618"/>
                  <a:pt x="1300747" y="75284"/>
                </a:cubicBezTo>
                <a:lnTo>
                  <a:pt x="133701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921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35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C02C754-499F-7318-D3D0-C40CA3889EC9}"/>
              </a:ext>
            </a:extLst>
          </p:cNvPr>
          <p:cNvSpPr txBox="1"/>
          <p:nvPr/>
        </p:nvSpPr>
        <p:spPr>
          <a:xfrm>
            <a:off x="5135336" y="19387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ABF66DF-174C-4019-0D44-A292B9378AAD}"/>
              </a:ext>
            </a:extLst>
          </p:cNvPr>
          <p:cNvSpPr txBox="1"/>
          <p:nvPr/>
        </p:nvSpPr>
        <p:spPr>
          <a:xfrm>
            <a:off x="5723729" y="311737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4681914-B1F7-2CE9-5F43-DFCBC1CE4644}"/>
              </a:ext>
            </a:extLst>
          </p:cNvPr>
          <p:cNvSpPr txBox="1"/>
          <p:nvPr/>
        </p:nvSpPr>
        <p:spPr>
          <a:xfrm>
            <a:off x="5157728" y="429596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035E69F-E703-747A-C2A7-278FB4777BD4}"/>
              </a:ext>
            </a:extLst>
          </p:cNvPr>
          <p:cNvSpPr txBox="1"/>
          <p:nvPr/>
        </p:nvSpPr>
        <p:spPr>
          <a:xfrm>
            <a:off x="3609737" y="42959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E971F2A-AA30-BA0F-2323-4979CA34787B}"/>
              </a:ext>
            </a:extLst>
          </p:cNvPr>
          <p:cNvSpPr txBox="1"/>
          <p:nvPr/>
        </p:nvSpPr>
        <p:spPr>
          <a:xfrm>
            <a:off x="3047334" y="311737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B7FF7D3A-9181-806E-E6FE-51BB22402663}"/>
              </a:ext>
            </a:extLst>
          </p:cNvPr>
          <p:cNvSpPr txBox="1"/>
          <p:nvPr/>
        </p:nvSpPr>
        <p:spPr>
          <a:xfrm>
            <a:off x="3611800" y="193879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6F543D3-8D66-0BBD-3881-AADDB758D3F7}"/>
              </a:ext>
            </a:extLst>
          </p:cNvPr>
          <p:cNvSpPr txBox="1"/>
          <p:nvPr/>
        </p:nvSpPr>
        <p:spPr>
          <a:xfrm>
            <a:off x="5576432" y="4292757"/>
            <a:ext cx="2358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/>
              <a:t>Shortest Path Problem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066A327-5293-1A34-887C-33FE6D5271F5}"/>
              </a:ext>
            </a:extLst>
          </p:cNvPr>
          <p:cNvSpPr txBox="1"/>
          <p:nvPr/>
        </p:nvSpPr>
        <p:spPr>
          <a:xfrm>
            <a:off x="6749386" y="3198167"/>
            <a:ext cx="168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Problematic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3639EA6-E9EB-529C-610C-3E7A41B7AB97}"/>
              </a:ext>
            </a:extLst>
          </p:cNvPr>
          <p:cNvSpPr txBox="1"/>
          <p:nvPr/>
        </p:nvSpPr>
        <p:spPr>
          <a:xfrm>
            <a:off x="6415196" y="1980467"/>
            <a:ext cx="1559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Motivation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0FE95E6-78BB-2370-03D4-D3316A77047B}"/>
              </a:ext>
            </a:extLst>
          </p:cNvPr>
          <p:cNvSpPr txBox="1"/>
          <p:nvPr/>
        </p:nvSpPr>
        <p:spPr>
          <a:xfrm>
            <a:off x="1054282" y="4316737"/>
            <a:ext cx="2113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Maximum Flow Problem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C0259E10-A8A1-2484-8526-A4B84AFAB623}"/>
              </a:ext>
            </a:extLst>
          </p:cNvPr>
          <p:cNvSpPr txBox="1"/>
          <p:nvPr/>
        </p:nvSpPr>
        <p:spPr>
          <a:xfrm>
            <a:off x="543528" y="3198166"/>
            <a:ext cx="276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Attempt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7E51485-4983-7D11-A40D-6178521F1641}"/>
              </a:ext>
            </a:extLst>
          </p:cNvPr>
          <p:cNvSpPr txBox="1"/>
          <p:nvPr/>
        </p:nvSpPr>
        <p:spPr>
          <a:xfrm>
            <a:off x="1169723" y="1995427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Appendix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134EAE-321E-4039-D14A-7CFC606203E3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49644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200BCB5-2B42-B099-D184-39BDB1372FFD}"/>
              </a:ext>
            </a:extLst>
          </p:cNvPr>
          <p:cNvSpPr/>
          <p:nvPr/>
        </p:nvSpPr>
        <p:spPr>
          <a:xfrm>
            <a:off x="1921641" y="1138465"/>
            <a:ext cx="5433900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619D9-50FC-9C03-3AEF-EA6034B2B3B2}"/>
              </a:ext>
            </a:extLst>
          </p:cNvPr>
          <p:cNvSpPr txBox="1"/>
          <p:nvPr/>
        </p:nvSpPr>
        <p:spPr>
          <a:xfrm>
            <a:off x="3937934" y="130957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ahnschrift" panose="020B0502040204020203" pitchFamily="34" charset="0"/>
              </a:rPr>
              <a:t>Attempt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86406F3-76C1-2DDA-60FF-90601E7FA2B4}"/>
                  </a:ext>
                </a:extLst>
              </p:cNvPr>
              <p:cNvSpPr txBox="1"/>
              <p:nvPr/>
            </p:nvSpPr>
            <p:spPr>
              <a:xfrm>
                <a:off x="796832" y="5273130"/>
                <a:ext cx="26665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/>
                  <a:t>Test 1</a:t>
                </a:r>
                <a:r>
                  <a:rPr lang="fr-FR" sz="1350" dirty="0"/>
                  <a:t> : </a:t>
                </a:r>
                <a14:m>
                  <m:oMath xmlns:m="http://schemas.openxmlformats.org/officeDocument/2006/math">
                    <m:r>
                      <a:rPr lang="fr-FR" sz="1500" i="1" dirty="0">
                        <a:latin typeface="Cambria Math" panose="02040503050406030204" pitchFamily="18" charset="0"/>
                      </a:rPr>
                      <m:t>𝑑𝑒𝑛𝑠𝑖𝑡</m:t>
                    </m:r>
                    <m:r>
                      <a:rPr lang="fr-FR" sz="15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1500" i="1" dirty="0">
                        <a:latin typeface="Cambria Math" panose="02040503050406030204" pitchFamily="18" charset="0"/>
                      </a:rPr>
                      <m:t> = 4, </m:t>
                    </m:r>
                    <m:r>
                      <a:rPr lang="fr-FR" sz="15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1500" i="1" dirty="0">
                        <a:latin typeface="Cambria Math" panose="02040503050406030204" pitchFamily="18" charset="0"/>
                      </a:rPr>
                      <m:t> = 25</m:t>
                    </m:r>
                  </m:oMath>
                </a14:m>
                <a:endParaRPr lang="fr-FR" sz="15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86406F3-76C1-2DDA-60FF-90601E7FA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32" y="5273130"/>
                <a:ext cx="2666564" cy="369332"/>
              </a:xfrm>
              <a:prstGeom prst="rect">
                <a:avLst/>
              </a:prstGeom>
              <a:blipFill>
                <a:blip r:embed="rId2"/>
                <a:stretch>
                  <a:fillRect l="-2059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5AA5169-2748-286A-8000-01B21F0F6BF6}"/>
                  </a:ext>
                </a:extLst>
              </p:cNvPr>
              <p:cNvSpPr txBox="1"/>
              <p:nvPr/>
            </p:nvSpPr>
            <p:spPr>
              <a:xfrm>
                <a:off x="5692451" y="5273130"/>
                <a:ext cx="26964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/>
                  <a:t>Test 2 </a:t>
                </a:r>
                <a:r>
                  <a:rPr lang="fr-FR" sz="1500" dirty="0"/>
                  <a:t>: </a:t>
                </a:r>
                <a14:m>
                  <m:oMath xmlns:m="http://schemas.openxmlformats.org/officeDocument/2006/math">
                    <m:r>
                      <a:rPr lang="fr-FR" sz="1500" i="1" dirty="0">
                        <a:latin typeface="Cambria Math" panose="02040503050406030204" pitchFamily="18" charset="0"/>
                      </a:rPr>
                      <m:t>𝑑𝑒𝑛𝑠𝑖𝑡</m:t>
                    </m:r>
                    <m:r>
                      <a:rPr lang="fr-FR" sz="15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1500" i="1" dirty="0">
                        <a:latin typeface="Cambria Math" panose="02040503050406030204" pitchFamily="18" charset="0"/>
                      </a:rPr>
                      <m:t> = 4, </m:t>
                    </m:r>
                    <m:r>
                      <a:rPr lang="fr-FR" sz="15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1500" i="1" dirty="0">
                        <a:latin typeface="Cambria Math" panose="02040503050406030204" pitchFamily="18" charset="0"/>
                      </a:rPr>
                      <m:t> = 50</m:t>
                    </m:r>
                  </m:oMath>
                </a14:m>
                <a:endParaRPr lang="fr-FR" sz="1500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5AA5169-2748-286A-8000-01B21F0F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451" y="5273130"/>
                <a:ext cx="2696444" cy="369332"/>
              </a:xfrm>
              <a:prstGeom prst="rect">
                <a:avLst/>
              </a:prstGeom>
              <a:blipFill>
                <a:blip r:embed="rId3"/>
                <a:stretch>
                  <a:fillRect l="-2036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>
            <a:extLst>
              <a:ext uri="{FF2B5EF4-FFF2-40B4-BE49-F238E27FC236}">
                <a16:creationId xmlns:a16="http://schemas.microsoft.com/office/drawing/2014/main" id="{45173DF1-6A3B-176C-FC49-565D3637B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67" y="2412922"/>
            <a:ext cx="3627379" cy="2720534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BF7E48B-B8C6-210D-EA2A-A1B1A932E0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54" y="2412921"/>
            <a:ext cx="3627379" cy="2720534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21C346-93F4-3E3F-DE78-A6CB7A98954B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D1AE61-8278-2505-1806-4F95724520B5}"/>
              </a:ext>
            </a:extLst>
          </p:cNvPr>
          <p:cNvSpPr/>
          <p:nvPr/>
        </p:nvSpPr>
        <p:spPr>
          <a:xfrm>
            <a:off x="299299" y="2776816"/>
            <a:ext cx="199973" cy="2217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F930F1-F68A-6E0A-0252-7748837EDAD3}"/>
              </a:ext>
            </a:extLst>
          </p:cNvPr>
          <p:cNvSpPr/>
          <p:nvPr/>
        </p:nvSpPr>
        <p:spPr>
          <a:xfrm>
            <a:off x="909677" y="4960546"/>
            <a:ext cx="2541873" cy="12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164AE8E-C7B4-CF8D-730E-65FD69087FB3}"/>
              </a:ext>
            </a:extLst>
          </p:cNvPr>
          <p:cNvSpPr txBox="1"/>
          <p:nvPr/>
        </p:nvSpPr>
        <p:spPr>
          <a:xfrm rot="16200000">
            <a:off x="-446460" y="3754979"/>
            <a:ext cx="16914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Time execution in seconds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D1E857-5485-4C47-FCEB-6CA76BD8314F}"/>
              </a:ext>
            </a:extLst>
          </p:cNvPr>
          <p:cNvSpPr txBox="1"/>
          <p:nvPr/>
        </p:nvSpPr>
        <p:spPr>
          <a:xfrm>
            <a:off x="1419336" y="4916887"/>
            <a:ext cx="12843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Number of vertices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611400-8CDA-75F6-5B08-3B23F355BE60}"/>
              </a:ext>
            </a:extLst>
          </p:cNvPr>
          <p:cNvSpPr/>
          <p:nvPr/>
        </p:nvSpPr>
        <p:spPr>
          <a:xfrm>
            <a:off x="5279194" y="2803828"/>
            <a:ext cx="199973" cy="2217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9D7B2BA-082F-924C-15E7-72628376625A}"/>
              </a:ext>
            </a:extLst>
          </p:cNvPr>
          <p:cNvSpPr txBox="1"/>
          <p:nvPr/>
        </p:nvSpPr>
        <p:spPr>
          <a:xfrm rot="16200000">
            <a:off x="4501225" y="3781992"/>
            <a:ext cx="16914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Time execution in seconds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12D4F1-FB8E-EB7C-2A86-45B3D1435579}"/>
              </a:ext>
            </a:extLst>
          </p:cNvPr>
          <p:cNvSpPr/>
          <p:nvPr/>
        </p:nvSpPr>
        <p:spPr>
          <a:xfrm>
            <a:off x="5692450" y="4960546"/>
            <a:ext cx="2541873" cy="12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7B1D602-A44F-A57F-9D86-9A239879C619}"/>
              </a:ext>
            </a:extLst>
          </p:cNvPr>
          <p:cNvSpPr txBox="1"/>
          <p:nvPr/>
        </p:nvSpPr>
        <p:spPr>
          <a:xfrm>
            <a:off x="6440340" y="4913110"/>
            <a:ext cx="12843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Number of vertices</a:t>
            </a:r>
          </a:p>
        </p:txBody>
      </p:sp>
    </p:spTree>
    <p:extLst>
      <p:ext uri="{BB962C8B-B14F-4D97-AF65-F5344CB8AC3E}">
        <p14:creationId xmlns:p14="http://schemas.microsoft.com/office/powerpoint/2010/main" val="246151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CB8FE8-233E-6D2A-42C6-4961F3095AA8}"/>
              </a:ext>
            </a:extLst>
          </p:cNvPr>
          <p:cNvSpPr/>
          <p:nvPr/>
        </p:nvSpPr>
        <p:spPr>
          <a:xfrm>
            <a:off x="-129218" y="2884337"/>
            <a:ext cx="9675056" cy="2153583"/>
          </a:xfrm>
          <a:prstGeom prst="rect">
            <a:avLst/>
          </a:prstGeom>
          <a:solidFill>
            <a:schemeClr val="bg1">
              <a:alpha val="81000"/>
            </a:schemeClr>
          </a:solidFill>
          <a:ln w="38100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E98AB74-EF5B-7FD9-8E75-91C4B015006A}"/>
              </a:ext>
            </a:extLst>
          </p:cNvPr>
          <p:cNvSpPr txBox="1"/>
          <p:nvPr/>
        </p:nvSpPr>
        <p:spPr>
          <a:xfrm>
            <a:off x="1200306" y="3372507"/>
            <a:ext cx="6743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b="1" dirty="0"/>
              <a:t>Note</a:t>
            </a:r>
            <a:r>
              <a:rPr lang="fr-FR" sz="2400" dirty="0"/>
              <a:t> : </a:t>
            </a:r>
            <a:r>
              <a:rPr lang="en-US" sz="2400" dirty="0"/>
              <a:t>An algorithm choosing an optimal node must compare the shortest paths from all vertices to the remaining ones</a:t>
            </a:r>
            <a:r>
              <a:rPr lang="fr-FR" sz="24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A50ED-1FD9-A2F0-85C0-A56CD733FB11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406C6EA-74DF-B8C2-058A-A70346907C37}"/>
              </a:ext>
            </a:extLst>
          </p:cNvPr>
          <p:cNvSpPr/>
          <p:nvPr/>
        </p:nvSpPr>
        <p:spPr>
          <a:xfrm>
            <a:off x="1921641" y="1138465"/>
            <a:ext cx="5433900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5E04164-A802-B297-8E6C-087903B937EC}"/>
              </a:ext>
            </a:extLst>
          </p:cNvPr>
          <p:cNvSpPr txBox="1"/>
          <p:nvPr/>
        </p:nvSpPr>
        <p:spPr>
          <a:xfrm>
            <a:off x="3937934" y="130957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ahnschrift" panose="020B0502040204020203" pitchFamily="34" charset="0"/>
              </a:rPr>
              <a:t>Attempt</a:t>
            </a:r>
          </a:p>
        </p:txBody>
      </p:sp>
    </p:spTree>
    <p:extLst>
      <p:ext uri="{BB962C8B-B14F-4D97-AF65-F5344CB8AC3E}">
        <p14:creationId xmlns:p14="http://schemas.microsoft.com/office/powerpoint/2010/main" val="3651983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C793CE6-8820-1EA7-7CF4-A794815CFD89}"/>
                  </a:ext>
                </a:extLst>
              </p:cNvPr>
              <p:cNvSpPr txBox="1"/>
              <p:nvPr/>
            </p:nvSpPr>
            <p:spPr>
              <a:xfrm>
                <a:off x="880141" y="5373287"/>
                <a:ext cx="26665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/>
                  <a:t>Test 3</a:t>
                </a:r>
                <a:r>
                  <a:rPr lang="fr-FR" sz="1350" dirty="0"/>
                  <a:t> : </a:t>
                </a:r>
                <a14:m>
                  <m:oMath xmlns:m="http://schemas.openxmlformats.org/officeDocument/2006/math">
                    <m:r>
                      <a:rPr lang="fr-FR" sz="1500" i="1" dirty="0">
                        <a:latin typeface="Cambria Math" panose="02040503050406030204" pitchFamily="18" charset="0"/>
                      </a:rPr>
                      <m:t>𝑑𝑒𝑛𝑠𝑖𝑡</m:t>
                    </m:r>
                    <m:r>
                      <a:rPr lang="fr-FR" sz="15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1500" i="1" dirty="0">
                        <a:latin typeface="Cambria Math" panose="02040503050406030204" pitchFamily="18" charset="0"/>
                      </a:rPr>
                      <m:t> = 4, </m:t>
                    </m:r>
                    <m:r>
                      <a:rPr lang="fr-FR" sz="15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1500" i="1" dirty="0">
                        <a:latin typeface="Cambria Math" panose="02040503050406030204" pitchFamily="18" charset="0"/>
                      </a:rPr>
                      <m:t> = 25</m:t>
                    </m:r>
                  </m:oMath>
                </a14:m>
                <a:endParaRPr lang="fr-FR" sz="15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C793CE6-8820-1EA7-7CF4-A794815CF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41" y="5373287"/>
                <a:ext cx="2666564" cy="369332"/>
              </a:xfrm>
              <a:prstGeom prst="rect">
                <a:avLst/>
              </a:prstGeom>
              <a:blipFill>
                <a:blip r:embed="rId2"/>
                <a:stretch>
                  <a:fillRect l="-1826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>
            <a:extLst>
              <a:ext uri="{FF2B5EF4-FFF2-40B4-BE49-F238E27FC236}">
                <a16:creationId xmlns:a16="http://schemas.microsoft.com/office/drawing/2014/main" id="{FCE1BB7A-D06A-1311-0345-94E4AB00B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" y="2289612"/>
            <a:ext cx="3990117" cy="2992588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E18676A-0726-1D09-324D-D20B90CCA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99" y="2289612"/>
            <a:ext cx="3990117" cy="2992588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907C280-56D2-3A80-E2B8-F5D497BE28DC}"/>
                  </a:ext>
                </a:extLst>
              </p:cNvPr>
              <p:cNvSpPr txBox="1"/>
              <p:nvPr/>
            </p:nvSpPr>
            <p:spPr>
              <a:xfrm>
                <a:off x="5038575" y="5371666"/>
                <a:ext cx="3913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/>
                  <a:t>Test 3.bis</a:t>
                </a:r>
                <a:r>
                  <a:rPr lang="fr-FR" sz="1350" dirty="0"/>
                  <a:t> : </a:t>
                </a:r>
                <a14:m>
                  <m:oMath xmlns:m="http://schemas.openxmlformats.org/officeDocument/2006/math">
                    <m:r>
                      <a:rPr lang="fr-FR" sz="1500" i="1" dirty="0">
                        <a:latin typeface="Cambria Math" panose="02040503050406030204" pitchFamily="18" charset="0"/>
                      </a:rPr>
                      <m:t>𝑑𝑒𝑛𝑠𝑖𝑡</m:t>
                    </m:r>
                    <m:r>
                      <a:rPr lang="fr-FR" sz="15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1500" i="1" dirty="0">
                        <a:latin typeface="Cambria Math" panose="02040503050406030204" pitchFamily="18" charset="0"/>
                      </a:rPr>
                      <m:t> = 4, </m:t>
                    </m:r>
                    <m:r>
                      <a:rPr lang="fr-FR" sz="15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1500" i="1" dirty="0">
                        <a:latin typeface="Cambria Math" panose="02040503050406030204" pitchFamily="18" charset="0"/>
                      </a:rPr>
                      <m:t> = 25</m:t>
                    </m:r>
                  </m:oMath>
                </a14:m>
                <a:r>
                  <a:rPr lang="fr-FR" sz="1500" i="1" dirty="0">
                    <a:latin typeface="Cambria Math" panose="02040503050406030204" pitchFamily="18" charset="0"/>
                  </a:rPr>
                  <a:t> zoomed in</a:t>
                </a:r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907C280-56D2-3A80-E2B8-F5D497BE2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75" y="5371666"/>
                <a:ext cx="3913764" cy="369332"/>
              </a:xfrm>
              <a:prstGeom prst="rect">
                <a:avLst/>
              </a:prstGeom>
              <a:blipFill>
                <a:blip r:embed="rId5"/>
                <a:stretch>
                  <a:fillRect l="-1402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3537C6F-300A-01A9-A38D-5D8D4B6A2789}"/>
              </a:ext>
            </a:extLst>
          </p:cNvPr>
          <p:cNvSpPr/>
          <p:nvPr/>
        </p:nvSpPr>
        <p:spPr>
          <a:xfrm>
            <a:off x="2944967" y="4658542"/>
            <a:ext cx="856325" cy="289496"/>
          </a:xfrm>
          <a:prstGeom prst="rect">
            <a:avLst/>
          </a:prstGeom>
          <a:solidFill>
            <a:srgbClr val="4FF7EB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31C97C-DB7A-3BD5-23A6-FFA489E0BA18}"/>
              </a:ext>
            </a:extLst>
          </p:cNvPr>
          <p:cNvSpPr/>
          <p:nvPr/>
        </p:nvSpPr>
        <p:spPr>
          <a:xfrm>
            <a:off x="5500688" y="2661988"/>
            <a:ext cx="3104523" cy="2286050"/>
          </a:xfrm>
          <a:prstGeom prst="rect">
            <a:avLst/>
          </a:prstGeom>
          <a:solidFill>
            <a:srgbClr val="4FF7EB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2DD587-D829-5FCB-E037-18A2F7682049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FC8A51A-D0EC-5939-7424-E96A708826B6}"/>
              </a:ext>
            </a:extLst>
          </p:cNvPr>
          <p:cNvSpPr/>
          <p:nvPr/>
        </p:nvSpPr>
        <p:spPr>
          <a:xfrm>
            <a:off x="1921641" y="1138465"/>
            <a:ext cx="5433900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3E8C6CE-F1BC-B9D3-BFA7-89C243D09A50}"/>
              </a:ext>
            </a:extLst>
          </p:cNvPr>
          <p:cNvSpPr txBox="1"/>
          <p:nvPr/>
        </p:nvSpPr>
        <p:spPr>
          <a:xfrm>
            <a:off x="3937934" y="130957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ahnschrift" panose="020B0502040204020203" pitchFamily="34" charset="0"/>
              </a:rPr>
              <a:t>Attempt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460DB2-DE36-8145-6229-2967479EB10C}"/>
              </a:ext>
            </a:extLst>
          </p:cNvPr>
          <p:cNvSpPr/>
          <p:nvPr/>
        </p:nvSpPr>
        <p:spPr>
          <a:xfrm>
            <a:off x="219677" y="2722550"/>
            <a:ext cx="244248" cy="2225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2088E-D140-88AD-2A46-7546F035BB4D}"/>
              </a:ext>
            </a:extLst>
          </p:cNvPr>
          <p:cNvSpPr/>
          <p:nvPr/>
        </p:nvSpPr>
        <p:spPr>
          <a:xfrm>
            <a:off x="5006296" y="2722550"/>
            <a:ext cx="212758" cy="2225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89E75C-CE7D-3606-E2EC-0E8B1226922A}"/>
              </a:ext>
            </a:extLst>
          </p:cNvPr>
          <p:cNvSpPr/>
          <p:nvPr/>
        </p:nvSpPr>
        <p:spPr>
          <a:xfrm>
            <a:off x="5867120" y="5094379"/>
            <a:ext cx="2371658" cy="152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3459CA-BE2B-4BE1-0FB3-C2228BE2DD10}"/>
              </a:ext>
            </a:extLst>
          </p:cNvPr>
          <p:cNvSpPr/>
          <p:nvPr/>
        </p:nvSpPr>
        <p:spPr>
          <a:xfrm>
            <a:off x="986348" y="5094379"/>
            <a:ext cx="2371658" cy="152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5A3E081-394D-3330-6113-1B7EE4EDF880}"/>
              </a:ext>
            </a:extLst>
          </p:cNvPr>
          <p:cNvSpPr txBox="1"/>
          <p:nvPr/>
        </p:nvSpPr>
        <p:spPr>
          <a:xfrm rot="16200000">
            <a:off x="-492452" y="3704489"/>
            <a:ext cx="16914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Time execution in seconds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CDDB5C8-108D-CC38-066A-ADA66D4A31F9}"/>
              </a:ext>
            </a:extLst>
          </p:cNvPr>
          <p:cNvSpPr txBox="1"/>
          <p:nvPr/>
        </p:nvSpPr>
        <p:spPr>
          <a:xfrm rot="16200000">
            <a:off x="4273995" y="3826741"/>
            <a:ext cx="16914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Time execution in seconds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F9786B5-3E39-1297-6AB5-44A3A1596FD5}"/>
              </a:ext>
            </a:extLst>
          </p:cNvPr>
          <p:cNvSpPr txBox="1"/>
          <p:nvPr/>
        </p:nvSpPr>
        <p:spPr>
          <a:xfrm>
            <a:off x="1530014" y="5040281"/>
            <a:ext cx="12843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Number of vertices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CFB4E08-B14A-950A-D2BB-6B13D8455209}"/>
              </a:ext>
            </a:extLst>
          </p:cNvPr>
          <p:cNvSpPr txBox="1"/>
          <p:nvPr/>
        </p:nvSpPr>
        <p:spPr>
          <a:xfrm>
            <a:off x="6410786" y="5029593"/>
            <a:ext cx="12843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Number of vertices</a:t>
            </a:r>
          </a:p>
        </p:txBody>
      </p:sp>
    </p:spTree>
    <p:extLst>
      <p:ext uri="{BB962C8B-B14F-4D97-AF65-F5344CB8AC3E}">
        <p14:creationId xmlns:p14="http://schemas.microsoft.com/office/powerpoint/2010/main" val="1206512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A2263E8-DF69-32A8-15DD-60BC28DD3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44" y="2245033"/>
            <a:ext cx="4389129" cy="3291847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78FBD4F-2C8D-878D-13FB-846F64847919}"/>
                  </a:ext>
                </a:extLst>
              </p:cNvPr>
              <p:cNvSpPr txBox="1"/>
              <p:nvPr/>
            </p:nvSpPr>
            <p:spPr>
              <a:xfrm>
                <a:off x="6074916" y="3717831"/>
                <a:ext cx="2624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/>
                  <a:t>Test 4</a:t>
                </a:r>
                <a:r>
                  <a:rPr lang="fr-FR" sz="1350" dirty="0"/>
                  <a:t> : </a:t>
                </a:r>
                <a14:m>
                  <m:oMath xmlns:m="http://schemas.openxmlformats.org/officeDocument/2006/math">
                    <m:r>
                      <a:rPr lang="fr-FR" sz="1500" i="1" dirty="0">
                        <a:latin typeface="Cambria Math" panose="02040503050406030204" pitchFamily="18" charset="0"/>
                      </a:rPr>
                      <m:t>𝑑𝑒𝑛𝑠𝑖𝑡</m:t>
                    </m:r>
                    <m:r>
                      <a:rPr lang="fr-FR" sz="15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1500" i="1" dirty="0">
                        <a:latin typeface="Cambria Math" panose="02040503050406030204" pitchFamily="18" charset="0"/>
                      </a:rPr>
                      <m:t> = 4, </m:t>
                    </m:r>
                    <m:r>
                      <a:rPr lang="fr-FR" sz="15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1500" i="1" dirty="0">
                        <a:latin typeface="Cambria Math" panose="02040503050406030204" pitchFamily="18" charset="0"/>
                      </a:rPr>
                      <m:t> =60</m:t>
                    </m:r>
                  </m:oMath>
                </a14:m>
                <a:endParaRPr lang="fr-FR" sz="15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78FBD4F-2C8D-878D-13FB-846F64847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916" y="3717831"/>
                <a:ext cx="2624886" cy="369332"/>
              </a:xfrm>
              <a:prstGeom prst="rect">
                <a:avLst/>
              </a:prstGeom>
              <a:blipFill>
                <a:blip r:embed="rId3"/>
                <a:stretch>
                  <a:fillRect l="-2093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42C43C0-0248-EEDC-1AA8-D5C8F3072C6F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AC5B288-DC6E-B368-4206-14C868C6BAAD}"/>
              </a:ext>
            </a:extLst>
          </p:cNvPr>
          <p:cNvSpPr/>
          <p:nvPr/>
        </p:nvSpPr>
        <p:spPr>
          <a:xfrm>
            <a:off x="1921641" y="950205"/>
            <a:ext cx="5433900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08945B-8E37-0DD7-6B62-DB0AEE86B68A}"/>
              </a:ext>
            </a:extLst>
          </p:cNvPr>
          <p:cNvSpPr txBox="1"/>
          <p:nvPr/>
        </p:nvSpPr>
        <p:spPr>
          <a:xfrm>
            <a:off x="3937934" y="11213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ahnschrift" panose="020B0502040204020203" pitchFamily="34" charset="0"/>
              </a:rPr>
              <a:t>Attempt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EB2F15-8FF6-E520-AC42-EBDEC6C87009}"/>
              </a:ext>
            </a:extLst>
          </p:cNvPr>
          <p:cNvSpPr/>
          <p:nvPr/>
        </p:nvSpPr>
        <p:spPr>
          <a:xfrm>
            <a:off x="632744" y="2974419"/>
            <a:ext cx="309283" cy="2225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6D8AB2-2ACA-F1C3-52B2-9D95C2AE7862}"/>
              </a:ext>
            </a:extLst>
          </p:cNvPr>
          <p:cNvSpPr/>
          <p:nvPr/>
        </p:nvSpPr>
        <p:spPr>
          <a:xfrm flipV="1">
            <a:off x="785144" y="5352305"/>
            <a:ext cx="4022180" cy="184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13CD58B-9544-DD28-B364-ED2AD85986A3}"/>
              </a:ext>
            </a:extLst>
          </p:cNvPr>
          <p:cNvSpPr txBox="1"/>
          <p:nvPr/>
        </p:nvSpPr>
        <p:spPr>
          <a:xfrm rot="16200000">
            <a:off x="-60600" y="3883073"/>
            <a:ext cx="16914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Time execution in seconds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1E1F450-2876-DDC3-C581-F48312DACBE9}"/>
              </a:ext>
            </a:extLst>
          </p:cNvPr>
          <p:cNvSpPr txBox="1"/>
          <p:nvPr/>
        </p:nvSpPr>
        <p:spPr>
          <a:xfrm>
            <a:off x="2185145" y="5317198"/>
            <a:ext cx="12843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Number of vertices</a:t>
            </a:r>
          </a:p>
        </p:txBody>
      </p:sp>
    </p:spTree>
    <p:extLst>
      <p:ext uri="{BB962C8B-B14F-4D97-AF65-F5344CB8AC3E}">
        <p14:creationId xmlns:p14="http://schemas.microsoft.com/office/powerpoint/2010/main" val="2211489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50B2B8-7D86-F0ED-0E39-C5819A022B7F}"/>
              </a:ext>
            </a:extLst>
          </p:cNvPr>
          <p:cNvSpPr/>
          <p:nvPr/>
        </p:nvSpPr>
        <p:spPr>
          <a:xfrm>
            <a:off x="-177345" y="2699672"/>
            <a:ext cx="9675056" cy="2153583"/>
          </a:xfrm>
          <a:prstGeom prst="rect">
            <a:avLst/>
          </a:prstGeom>
          <a:solidFill>
            <a:schemeClr val="bg1">
              <a:alpha val="81000"/>
            </a:schemeClr>
          </a:solidFill>
          <a:ln w="38100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4FA8B80-1D24-9C50-A1FF-8D008D822CE3}"/>
                  </a:ext>
                </a:extLst>
              </p:cNvPr>
              <p:cNvSpPr txBox="1"/>
              <p:nvPr/>
            </p:nvSpPr>
            <p:spPr>
              <a:xfrm>
                <a:off x="1288489" y="3360964"/>
                <a:ext cx="67433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dirty="0"/>
                  <a:t>Conclusion</a:t>
                </a:r>
                <a:r>
                  <a:rPr lang="fr-FR" sz="2400" dirty="0"/>
                  <a:t> :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𝑀𝑒𝑎𝑛𝐹𝑙𝑜𝑦𝑑𝑊𝑎𝑟𝑠h𝑎𝑙𝑙</m:t>
                    </m:r>
                  </m:oMath>
                </a14:m>
                <a:r>
                  <a:rPr lang="fr-FR" sz="2400" dirty="0"/>
                  <a:t> Algorithm is more performant than the other algorithms.</a:t>
                </a: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4FA8B80-1D24-9C50-A1FF-8D008D822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489" y="3360964"/>
                <a:ext cx="6743388" cy="830997"/>
              </a:xfrm>
              <a:prstGeom prst="rect">
                <a:avLst/>
              </a:prstGeom>
              <a:blipFill>
                <a:blip r:embed="rId2"/>
                <a:stretch>
                  <a:fillRect l="-1355" t="-5839" r="-1355" b="-153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E327AB01-5749-33AC-C3B1-BE57A9C2A5D8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953BE75-09CC-8646-4C24-13C188C609F6}"/>
              </a:ext>
            </a:extLst>
          </p:cNvPr>
          <p:cNvSpPr/>
          <p:nvPr/>
        </p:nvSpPr>
        <p:spPr>
          <a:xfrm>
            <a:off x="1921641" y="1138465"/>
            <a:ext cx="5433900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99EDE41-A9AD-83D0-21C3-5CFFDFF898D7}"/>
              </a:ext>
            </a:extLst>
          </p:cNvPr>
          <p:cNvSpPr txBox="1"/>
          <p:nvPr/>
        </p:nvSpPr>
        <p:spPr>
          <a:xfrm>
            <a:off x="3937934" y="130957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ahnschrift" panose="020B0502040204020203" pitchFamily="34" charset="0"/>
              </a:rPr>
              <a:t>Attempt</a:t>
            </a:r>
          </a:p>
        </p:txBody>
      </p:sp>
    </p:spTree>
    <p:extLst>
      <p:ext uri="{BB962C8B-B14F-4D97-AF65-F5344CB8AC3E}">
        <p14:creationId xmlns:p14="http://schemas.microsoft.com/office/powerpoint/2010/main" val="311332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836077-4C93-E27B-5EC8-D82C5A574F9F}"/>
              </a:ext>
            </a:extLst>
          </p:cNvPr>
          <p:cNvSpPr/>
          <p:nvPr/>
        </p:nvSpPr>
        <p:spPr>
          <a:xfrm>
            <a:off x="-133802" y="2789233"/>
            <a:ext cx="9675056" cy="2605835"/>
          </a:xfrm>
          <a:prstGeom prst="rect">
            <a:avLst/>
          </a:prstGeom>
          <a:solidFill>
            <a:schemeClr val="bg1">
              <a:alpha val="81000"/>
            </a:schemeClr>
          </a:solidFill>
          <a:ln w="38100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80764AC-DD8D-77B1-9AD4-231933550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7755" y="3117376"/>
            <a:ext cx="5693228" cy="62324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23000">
                <a:schemeClr val="tx1">
                  <a:lumMod val="75000"/>
                  <a:lumOff val="25000"/>
                </a:schemeClr>
              </a:gs>
              <a:gs pos="6900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CC8B60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def </a:t>
            </a:r>
            <a:r>
              <a:rPr lang="fr-FR" altLang="fr-FR" dirty="0">
                <a:solidFill>
                  <a:srgbClr val="EBBF8C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EmplacementHopital</a:t>
            </a:r>
            <a:r>
              <a:rPr lang="fr-FR" altLang="fr-FR" dirty="0">
                <a:solidFill>
                  <a:srgbClr val="E8BA36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fr-FR" altLang="fr-FR" dirty="0">
                <a:solidFill>
                  <a:srgbClr val="757DB3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l</a:t>
            </a:r>
            <a:r>
              <a:rPr lang="fr-FR" altLang="fr-FR" dirty="0">
                <a:solidFill>
                  <a:srgbClr val="E8BA36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lang="fr-FR" altLang="fr-FR" dirty="0">
                <a:solidFill>
                  <a:srgbClr val="D8D8D8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:</a:t>
            </a:r>
            <a:br>
              <a:rPr lang="fr-FR" altLang="fr-FR" dirty="0">
                <a:solidFill>
                  <a:srgbClr val="D8D8D8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</a:br>
            <a:r>
              <a:rPr lang="fr-FR" altLang="fr-FR" dirty="0">
                <a:solidFill>
                  <a:srgbClr val="D8D8D8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    </a:t>
            </a:r>
            <a:r>
              <a:rPr lang="fr-FR" altLang="fr-FR" dirty="0">
                <a:solidFill>
                  <a:srgbClr val="CC8B60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return </a:t>
            </a:r>
            <a:r>
              <a:rPr lang="fr-FR" altLang="fr-FR" dirty="0">
                <a:solidFill>
                  <a:srgbClr val="D8D8D8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MeanFloydWarshall</a:t>
            </a:r>
            <a:r>
              <a:rPr lang="fr-FR" altLang="fr-FR" dirty="0">
                <a:solidFill>
                  <a:srgbClr val="E8BA36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fr-FR" altLang="fr-FR" dirty="0">
                <a:solidFill>
                  <a:srgbClr val="757DB3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l</a:t>
            </a:r>
            <a:r>
              <a:rPr lang="fr-FR" altLang="fr-FR" dirty="0">
                <a:solidFill>
                  <a:srgbClr val="E8BA36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)[</a:t>
            </a:r>
            <a:r>
              <a:rPr lang="fr-FR" altLang="fr-FR" dirty="0">
                <a:solidFill>
                  <a:srgbClr val="BBB55B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1</a:t>
            </a:r>
            <a:r>
              <a:rPr lang="fr-FR" altLang="fr-FR" dirty="0">
                <a:solidFill>
                  <a:srgbClr val="E8BA36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fr-FR" altLang="fr-FR"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DB45B87-2741-DD14-9EE0-53A34EB50D26}"/>
                  </a:ext>
                </a:extLst>
              </p:cNvPr>
              <p:cNvSpPr txBox="1"/>
              <p:nvPr/>
            </p:nvSpPr>
            <p:spPr>
              <a:xfrm>
                <a:off x="591699" y="4048473"/>
                <a:ext cx="855230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100" b="1" i="1" dirty="0">
                        <a:latin typeface="Cambria Math" panose="02040503050406030204" pitchFamily="18" charset="0"/>
                      </a:rPr>
                      <m:t>𝑬𝒎𝒑𝒍𝒂𝒄𝒆𝒎𝒆𝒏𝒕𝑯𝒐𝒑𝒊𝒕𝒂𝒍</m:t>
                    </m:r>
                  </m:oMath>
                </a14:m>
                <a:r>
                  <a:rPr lang="fr-FR" sz="2100" dirty="0"/>
                  <a:t> </a:t>
                </a:r>
                <a:r>
                  <a:rPr lang="en-US" sz="2100" dirty="0"/>
                  <a:t>takes a weighted graph, whether directed or not, as an argument, and returns the node that is the closest one to the remaining nodes, on average.</a:t>
                </a:r>
                <a:endParaRPr lang="fr-FR" sz="21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fr-FR" sz="2100" dirty="0"/>
                  <a:t>The average used is the arithmetic </a:t>
                </a:r>
                <a:r>
                  <a:rPr lang="fr-FR" sz="2100" dirty="0" err="1"/>
                  <a:t>mean</a:t>
                </a:r>
                <a:r>
                  <a:rPr lang="fr-FR" sz="2100" dirty="0"/>
                  <a:t>.</a:t>
                </a: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DB45B87-2741-DD14-9EE0-53A34EB50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99" y="4048473"/>
                <a:ext cx="8552302" cy="1384995"/>
              </a:xfrm>
              <a:prstGeom prst="rect">
                <a:avLst/>
              </a:prstGeom>
              <a:blipFill>
                <a:blip r:embed="rId2"/>
                <a:stretch>
                  <a:fillRect l="-713" t="-2643" b="-79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AE4B378-DDFB-7486-5007-AE87B4D2ECE8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E99F72D-74DA-5F56-9DB2-D2A878D8A1EB}"/>
              </a:ext>
            </a:extLst>
          </p:cNvPr>
          <p:cNvSpPr/>
          <p:nvPr/>
        </p:nvSpPr>
        <p:spPr>
          <a:xfrm>
            <a:off x="1921641" y="1138465"/>
            <a:ext cx="5433900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F62DFB-DCA1-E2CE-6361-C43B1BF8C6E5}"/>
              </a:ext>
            </a:extLst>
          </p:cNvPr>
          <p:cNvSpPr txBox="1"/>
          <p:nvPr/>
        </p:nvSpPr>
        <p:spPr>
          <a:xfrm>
            <a:off x="3937934" y="130957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ahnschrift" panose="020B0502040204020203" pitchFamily="34" charset="0"/>
              </a:rPr>
              <a:t>Attempt</a:t>
            </a:r>
          </a:p>
        </p:txBody>
      </p:sp>
    </p:spTree>
    <p:extLst>
      <p:ext uri="{BB962C8B-B14F-4D97-AF65-F5344CB8AC3E}">
        <p14:creationId xmlns:p14="http://schemas.microsoft.com/office/powerpoint/2010/main" val="3588527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9B2BED-2C10-5CD3-2787-F80D1103BE6A}"/>
              </a:ext>
            </a:extLst>
          </p:cNvPr>
          <p:cNvSpPr/>
          <p:nvPr/>
        </p:nvSpPr>
        <p:spPr>
          <a:xfrm>
            <a:off x="-133802" y="2658940"/>
            <a:ext cx="9675056" cy="2866419"/>
          </a:xfrm>
          <a:prstGeom prst="rect">
            <a:avLst/>
          </a:prstGeom>
          <a:solidFill>
            <a:schemeClr val="bg1">
              <a:alpha val="81000"/>
            </a:schemeClr>
          </a:solidFill>
          <a:ln w="38100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6429DBA-5C09-ABDC-6053-D7C357E1F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7854" y="2877728"/>
            <a:ext cx="5273031" cy="62324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23000">
                <a:schemeClr val="tx1">
                  <a:lumMod val="75000"/>
                  <a:lumOff val="25000"/>
                </a:schemeClr>
              </a:gs>
              <a:gs pos="6900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CC8B60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def </a:t>
            </a:r>
            <a:r>
              <a:rPr lang="fr-FR" altLang="fr-FR" dirty="0">
                <a:solidFill>
                  <a:srgbClr val="EBBF8C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TrajetAmbulances</a:t>
            </a:r>
            <a:r>
              <a:rPr lang="fr-FR" altLang="fr-FR" dirty="0">
                <a:solidFill>
                  <a:srgbClr val="E8BA36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fr-FR" altLang="fr-FR" dirty="0">
                <a:solidFill>
                  <a:srgbClr val="A09FB1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l</a:t>
            </a:r>
            <a:r>
              <a:rPr lang="fr-FR" altLang="fr-FR" dirty="0">
                <a:solidFill>
                  <a:srgbClr val="CC7832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fr-FR" altLang="fr-FR" dirty="0">
                <a:solidFill>
                  <a:srgbClr val="A09FB1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s</a:t>
            </a:r>
            <a:r>
              <a:rPr lang="fr-FR" altLang="fr-FR" dirty="0">
                <a:solidFill>
                  <a:srgbClr val="CC7832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fr-FR" altLang="fr-FR" dirty="0">
                <a:solidFill>
                  <a:srgbClr val="A09FB1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p</a:t>
            </a:r>
            <a:r>
              <a:rPr lang="fr-FR" altLang="fr-FR" dirty="0">
                <a:solidFill>
                  <a:srgbClr val="E8BA36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lang="fr-FR" altLang="fr-FR" dirty="0">
                <a:solidFill>
                  <a:srgbClr val="D8D8D8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:</a:t>
            </a:r>
            <a:br>
              <a:rPr lang="fr-FR" altLang="fr-FR" dirty="0">
                <a:solidFill>
                  <a:srgbClr val="D8D8D8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</a:br>
            <a:r>
              <a:rPr lang="fr-FR" altLang="fr-FR" dirty="0">
                <a:solidFill>
                  <a:srgbClr val="D8D8D8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    </a:t>
            </a:r>
            <a:r>
              <a:rPr lang="fr-FR" altLang="fr-FR" dirty="0">
                <a:solidFill>
                  <a:srgbClr val="CC8B60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return</a:t>
            </a:r>
            <a:r>
              <a:rPr lang="fr-FR" altLang="fr-FR" dirty="0">
                <a:solidFill>
                  <a:srgbClr val="D8D8D8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 nx.maximum_flow</a:t>
            </a:r>
            <a:r>
              <a:rPr lang="fr-FR" altLang="fr-FR" dirty="0">
                <a:solidFill>
                  <a:srgbClr val="E8BA36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fr-FR" altLang="fr-FR" dirty="0">
                <a:solidFill>
                  <a:srgbClr val="D8D8D8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a</a:t>
            </a:r>
            <a:r>
              <a:rPr lang="fr-FR" altLang="fr-FR" dirty="0">
                <a:solidFill>
                  <a:srgbClr val="CC7832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fr-FR" altLang="fr-FR" dirty="0">
                <a:solidFill>
                  <a:srgbClr val="757DB3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s</a:t>
            </a:r>
            <a:r>
              <a:rPr lang="fr-FR" altLang="fr-FR" dirty="0">
                <a:solidFill>
                  <a:srgbClr val="CC7832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fr-FR" altLang="fr-FR" dirty="0">
                <a:solidFill>
                  <a:srgbClr val="757DB3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p</a:t>
            </a:r>
            <a:r>
              <a:rPr lang="fr-FR" altLang="fr-FR" dirty="0">
                <a:solidFill>
                  <a:srgbClr val="E8BA36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)</a:t>
            </a:r>
            <a:endParaRPr lang="fr-FR" altLang="fr-FR"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AE8A2BE-6EFA-684D-BC89-2545CFD98D92}"/>
                  </a:ext>
                </a:extLst>
              </p:cNvPr>
              <p:cNvSpPr txBox="1"/>
              <p:nvPr/>
            </p:nvSpPr>
            <p:spPr>
              <a:xfrm>
                <a:off x="36192" y="3727337"/>
                <a:ext cx="9335068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function 𝑻𝒓𝒂𝒋𝒆𝒕𝑨𝒎𝒃𝒖𝒍𝒂𝒏𝒄𝒆𝒔 takes a flow network, a source, and a sink as arguments, then returns a pair consisting of the maximum flow and the path taken by the flow</a:t>
                </a:r>
                <a:r>
                  <a:rPr lang="fr-FR" sz="2000" dirty="0"/>
                  <a:t>.</a:t>
                </a:r>
                <a:endParaRPr lang="fr-FR" sz="21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100" b="1" i="1">
                        <a:latin typeface="Cambria Math" panose="02040503050406030204" pitchFamily="18" charset="0"/>
                      </a:rPr>
                      <m:t>𝒏𝒙</m:t>
                    </m:r>
                  </m:oMath>
                </a14:m>
                <a:r>
                  <a:rPr lang="fr-FR" sz="2100" dirty="0"/>
                  <a:t> is the </a:t>
                </a:r>
                <a14:m>
                  <m:oMath xmlns:m="http://schemas.openxmlformats.org/officeDocument/2006/math">
                    <m:r>
                      <a:rPr lang="fr-FR" sz="2100" i="1">
                        <a:latin typeface="Cambria Math" panose="02040503050406030204" pitchFamily="18" charset="0"/>
                      </a:rPr>
                      <m:t>𝑛𝑒𝑡𝑤𝑜𝑟𝑘𝑥</m:t>
                    </m:r>
                  </m:oMath>
                </a14:m>
                <a:r>
                  <a:rPr lang="fr-FR" sz="2100" dirty="0"/>
                  <a:t> used for the study of graphs and networks in Python, and </a:t>
                </a:r>
                <a14:m>
                  <m:oMath xmlns:m="http://schemas.openxmlformats.org/officeDocument/2006/math">
                    <m:r>
                      <a:rPr lang="fr-FR" sz="2100" b="0" i="1" smtClean="0">
                        <a:latin typeface="Cambria Math" panose="02040503050406030204" pitchFamily="18" charset="0"/>
                      </a:rPr>
                      <m:t>𝑚𝑎𝑥𝑖𝑚𝑢𝑚</m:t>
                    </m:r>
                    <m:r>
                      <a:rPr lang="fr-FR" sz="21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r-FR" sz="2100" b="0" i="1" smtClean="0">
                        <a:latin typeface="Cambria Math" panose="02040503050406030204" pitchFamily="18" charset="0"/>
                      </a:rPr>
                      <m:t>𝑓𝑙𝑜𝑤</m:t>
                    </m:r>
                  </m:oMath>
                </a14:m>
                <a:r>
                  <a:rPr lang="fr-FR" sz="2100" dirty="0"/>
                  <a:t> is the </a:t>
                </a:r>
                <a14:m>
                  <m:oMath xmlns:m="http://schemas.openxmlformats.org/officeDocument/2006/math">
                    <m:r>
                      <a:rPr lang="fr-FR" sz="2100" b="0" i="1" smtClean="0">
                        <a:latin typeface="Cambria Math" panose="02040503050406030204" pitchFamily="18" charset="0"/>
                      </a:rPr>
                      <m:t>𝐹𝑜𝑟𝑑</m:t>
                    </m:r>
                    <m:r>
                      <a:rPr lang="fr-FR" sz="21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100" b="0" i="1" smtClean="0">
                        <a:latin typeface="Cambria Math" panose="02040503050406030204" pitchFamily="18" charset="0"/>
                      </a:rPr>
                      <m:t>𝐹𝑢𝑙𝑘𝑒𝑟𝑠𝑜𝑛</m:t>
                    </m:r>
                  </m:oMath>
                </a14:m>
                <a:r>
                  <a:rPr lang="fr-FR" sz="2100" dirty="0"/>
                  <a:t> Algorithm.</a:t>
                </a: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AE8A2BE-6EFA-684D-BC89-2545CFD98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2" y="3727337"/>
                <a:ext cx="9335068" cy="1661993"/>
              </a:xfrm>
              <a:prstGeom prst="rect">
                <a:avLst/>
              </a:prstGeom>
              <a:blipFill>
                <a:blip r:embed="rId2"/>
                <a:stretch>
                  <a:fillRect l="-653" t="-2564" b="-65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681AC91-9CA3-6922-2B1C-4C0EDCD95F82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BBAE788-A3AB-A7A7-7599-C02DC45A04D6}"/>
              </a:ext>
            </a:extLst>
          </p:cNvPr>
          <p:cNvSpPr/>
          <p:nvPr/>
        </p:nvSpPr>
        <p:spPr>
          <a:xfrm>
            <a:off x="1921641" y="1138465"/>
            <a:ext cx="5433900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569E521-CE2E-3647-6DF6-64DFF1EC7B78}"/>
              </a:ext>
            </a:extLst>
          </p:cNvPr>
          <p:cNvSpPr txBox="1"/>
          <p:nvPr/>
        </p:nvSpPr>
        <p:spPr>
          <a:xfrm>
            <a:off x="3937934" y="130957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ahnschrift" panose="020B0502040204020203" pitchFamily="34" charset="0"/>
              </a:rPr>
              <a:t>Attempt</a:t>
            </a:r>
          </a:p>
        </p:txBody>
      </p:sp>
    </p:spTree>
    <p:extLst>
      <p:ext uri="{BB962C8B-B14F-4D97-AF65-F5344CB8AC3E}">
        <p14:creationId xmlns:p14="http://schemas.microsoft.com/office/powerpoint/2010/main" val="2798325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D8277DD-9A77-04DA-B46B-FDE8A2FB12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3" t="12494" r="10588" b="12493"/>
          <a:stretch/>
        </p:blipFill>
        <p:spPr>
          <a:xfrm>
            <a:off x="275810" y="3628476"/>
            <a:ext cx="4057107" cy="2993117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26BD0B-D290-125E-10CE-45EFBD2DDB89}"/>
              </a:ext>
            </a:extLst>
          </p:cNvPr>
          <p:cNvSpPr/>
          <p:nvPr/>
        </p:nvSpPr>
        <p:spPr>
          <a:xfrm>
            <a:off x="4963112" y="3548505"/>
            <a:ext cx="9675056" cy="3153061"/>
          </a:xfrm>
          <a:prstGeom prst="rect">
            <a:avLst/>
          </a:prstGeom>
          <a:solidFill>
            <a:schemeClr val="bg1">
              <a:alpha val="81000"/>
            </a:schemeClr>
          </a:solidFill>
          <a:ln w="38100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ED485F1-7ECD-96BB-FB66-03A18007B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751" y="1515921"/>
            <a:ext cx="4462818" cy="92333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23000">
                <a:schemeClr val="tx1">
                  <a:lumMod val="75000"/>
                  <a:lumOff val="25000"/>
                </a:schemeClr>
              </a:gs>
              <a:gs pos="6900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000" dirty="0">
                <a:solidFill>
                  <a:srgbClr val="D8D8D8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8D8D8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= generate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BBB55B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6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8B6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False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8D8D8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draw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8D8D8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print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fr-FR" altLang="fr-FR" sz="2000" dirty="0">
                <a:solidFill>
                  <a:srgbClr val="D8D8D8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EmplacementHopital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8D8D8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)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85F2330-61BF-D9DF-D247-8450BF913B47}"/>
              </a:ext>
            </a:extLst>
          </p:cNvPr>
          <p:cNvSpPr txBox="1"/>
          <p:nvPr/>
        </p:nvSpPr>
        <p:spPr>
          <a:xfrm>
            <a:off x="1455243" y="1739759"/>
            <a:ext cx="1358064" cy="475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INPUT :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ACCF5D4-BD38-A9DC-64E3-20D6BB13361C}"/>
              </a:ext>
            </a:extLst>
          </p:cNvPr>
          <p:cNvSpPr txBox="1"/>
          <p:nvPr/>
        </p:nvSpPr>
        <p:spPr>
          <a:xfrm>
            <a:off x="4870523" y="3970872"/>
            <a:ext cx="42062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/>
              <a:t>This code displays a window where we can visualize the graph with 𝒅𝒓𝒂𝒘(𝑮),  and the value 3 corresponding to the location of the optimal node.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802B7AB-4F76-36D7-A0DA-EA3F85BAE88A}"/>
              </a:ext>
            </a:extLst>
          </p:cNvPr>
          <p:cNvSpPr txBox="1"/>
          <p:nvPr/>
        </p:nvSpPr>
        <p:spPr>
          <a:xfrm>
            <a:off x="1144606" y="2706304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OUTPUT :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8894456-DD55-154E-73AC-EF6BBE54F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750" y="2643302"/>
            <a:ext cx="4462819" cy="61040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5D9F56-FC89-FC97-C1FD-356697DEA31A}"/>
              </a:ext>
            </a:extLst>
          </p:cNvPr>
          <p:cNvSpPr/>
          <p:nvPr/>
        </p:nvSpPr>
        <p:spPr>
          <a:xfrm>
            <a:off x="-9904" y="-58994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002B5E1-572A-EA8C-B83D-D9915B1B735D}"/>
              </a:ext>
            </a:extLst>
          </p:cNvPr>
          <p:cNvSpPr/>
          <p:nvPr/>
        </p:nvSpPr>
        <p:spPr>
          <a:xfrm>
            <a:off x="1921641" y="432489"/>
            <a:ext cx="5433900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7BB198F-549E-ED70-8B6F-FE6E6653AB5F}"/>
              </a:ext>
            </a:extLst>
          </p:cNvPr>
          <p:cNvSpPr txBox="1"/>
          <p:nvPr/>
        </p:nvSpPr>
        <p:spPr>
          <a:xfrm>
            <a:off x="3293511" y="588353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ahnschrift" panose="020B0502040204020203" pitchFamily="34" charset="0"/>
              </a:rPr>
              <a:t>Attempt : example</a:t>
            </a:r>
          </a:p>
        </p:txBody>
      </p:sp>
    </p:spTree>
    <p:extLst>
      <p:ext uri="{BB962C8B-B14F-4D97-AF65-F5344CB8AC3E}">
        <p14:creationId xmlns:p14="http://schemas.microsoft.com/office/powerpoint/2010/main" val="1111446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608A28A-DB38-4A64-3EA7-F1584BA0EA82}"/>
              </a:ext>
            </a:extLst>
          </p:cNvPr>
          <p:cNvSpPr txBox="1"/>
          <p:nvPr/>
        </p:nvSpPr>
        <p:spPr>
          <a:xfrm>
            <a:off x="619126" y="1687141"/>
            <a:ext cx="1358064" cy="475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INPUT :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BF712BD-C669-B8D6-6D23-61C23789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411" y="1457201"/>
            <a:ext cx="6105463" cy="92333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23000">
                <a:schemeClr val="tx1">
                  <a:lumMod val="75000"/>
                  <a:lumOff val="25000"/>
                </a:schemeClr>
              </a:gs>
              <a:gs pos="6900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D8D8D8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l =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5B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1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5B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3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5B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2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5B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4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]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5B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3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5B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2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5B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4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5B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2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]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  	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5B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4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5B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2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]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5B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5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5B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2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]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5B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5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5B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3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]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[]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]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print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D8D8D8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trajetambulances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D8D8D8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l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5B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0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5B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5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)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AACB79-6902-D1CB-8B50-DED97A5440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7" t="12288" r="10172" b="11520"/>
          <a:stretch/>
        </p:blipFill>
        <p:spPr>
          <a:xfrm>
            <a:off x="245861" y="3633104"/>
            <a:ext cx="4074724" cy="3040133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1BFC4B-A2CB-E67D-42E9-EC5206441FDE}"/>
              </a:ext>
            </a:extLst>
          </p:cNvPr>
          <p:cNvSpPr/>
          <p:nvPr/>
        </p:nvSpPr>
        <p:spPr>
          <a:xfrm>
            <a:off x="4963112" y="3576641"/>
            <a:ext cx="9675056" cy="3153061"/>
          </a:xfrm>
          <a:prstGeom prst="rect">
            <a:avLst/>
          </a:prstGeom>
          <a:solidFill>
            <a:schemeClr val="bg1">
              <a:alpha val="81000"/>
            </a:schemeClr>
          </a:solidFill>
          <a:ln w="38100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238EFC3-AFE7-07A0-5011-3DDD36766DE2}"/>
                  </a:ext>
                </a:extLst>
              </p:cNvPr>
              <p:cNvSpPr txBox="1"/>
              <p:nvPr/>
            </p:nvSpPr>
            <p:spPr>
              <a:xfrm>
                <a:off x="4963112" y="3827981"/>
                <a:ext cx="4074979" cy="2769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The variable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fr-FR" sz="2000" dirty="0"/>
                  <a:t> represents the network flow depicted below, where the capacities are the </a:t>
                </a:r>
                <a:r>
                  <a:rPr lang="fr-FR" sz="2000" dirty="0" err="1"/>
                  <a:t>weights</a:t>
                </a:r>
                <a:r>
                  <a:rPr lang="fr-FR" sz="2000" dirty="0"/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𝒕𝒓𝒂𝒋𝒆𝒕𝒂𝒎𝒃𝒖𝒍𝒂𝒏𝒄𝒆𝒔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</m:oMath>
                </a14:m>
                <a:r>
                  <a:rPr lang="fr-FR" sz="2000" b="1" dirty="0"/>
                  <a:t> </a:t>
                </a:r>
                <a:r>
                  <a:rPr lang="fr-FR" dirty="0"/>
                  <a:t>returns </a:t>
                </a:r>
                <a:r>
                  <a:rPr lang="fr-FR" dirty="0" err="1"/>
                  <a:t>then</a:t>
                </a:r>
                <a:r>
                  <a:rPr lang="fr-FR" dirty="0"/>
                  <a:t> the maximum </a:t>
                </a:r>
                <a:r>
                  <a:rPr lang="fr-FR" dirty="0" err="1"/>
                  <a:t>number</a:t>
                </a:r>
                <a:r>
                  <a:rPr lang="fr-FR" dirty="0"/>
                  <a:t> of ambulances that can </a:t>
                </a:r>
                <a:r>
                  <a:rPr lang="fr-FR" dirty="0" err="1"/>
                  <a:t>be</a:t>
                </a:r>
                <a:r>
                  <a:rPr lang="fr-FR" dirty="0"/>
                  <a:t> sent </a:t>
                </a:r>
                <a:r>
                  <a:rPr lang="fr-FR" dirty="0" err="1"/>
                  <a:t>from</a:t>
                </a:r>
                <a:r>
                  <a:rPr lang="fr-FR" dirty="0"/>
                  <a:t> 0 to 5, and a </a:t>
                </a:r>
                <a:r>
                  <a:rPr lang="fr-FR" dirty="0" err="1"/>
                  <a:t>dictionary</a:t>
                </a:r>
                <a:r>
                  <a:rPr lang="fr-FR" dirty="0"/>
                  <a:t> </a:t>
                </a:r>
                <a:r>
                  <a:rPr lang="fr-FR" dirty="0" err="1"/>
                  <a:t>describing</a:t>
                </a:r>
                <a:r>
                  <a:rPr lang="fr-FR" dirty="0"/>
                  <a:t> the path </a:t>
                </a:r>
                <a:r>
                  <a:rPr lang="fr-FR" dirty="0" err="1"/>
                  <a:t>taken</a:t>
                </a:r>
                <a:r>
                  <a:rPr lang="fr-FR" sz="2000" dirty="0"/>
                  <a:t>.</a:t>
                </a: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238EFC3-AFE7-07A0-5011-3DDD36766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112" y="3827981"/>
                <a:ext cx="4074979" cy="2769989"/>
              </a:xfrm>
              <a:prstGeom prst="rect">
                <a:avLst/>
              </a:prstGeom>
              <a:blipFill>
                <a:blip r:embed="rId3"/>
                <a:stretch>
                  <a:fillRect l="-1345" t="-1322" r="-1495" b="-30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42C65EC5-6AF7-777C-586A-E5EC902C686A}"/>
              </a:ext>
            </a:extLst>
          </p:cNvPr>
          <p:cNvSpPr txBox="1"/>
          <p:nvPr/>
        </p:nvSpPr>
        <p:spPr>
          <a:xfrm>
            <a:off x="514930" y="2763231"/>
            <a:ext cx="1462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OUTPUT :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8287D62-311A-CE96-426C-5E488A812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411" y="2720692"/>
            <a:ext cx="6105463" cy="6096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8723DA-D098-EA03-D34A-139170B7C47A}"/>
              </a:ext>
            </a:extLst>
          </p:cNvPr>
          <p:cNvSpPr/>
          <p:nvPr/>
        </p:nvSpPr>
        <p:spPr>
          <a:xfrm>
            <a:off x="-39853" y="-14748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36B3BC7-1C3E-B0DE-0739-61BEBDF656D5}"/>
              </a:ext>
            </a:extLst>
          </p:cNvPr>
          <p:cNvSpPr/>
          <p:nvPr/>
        </p:nvSpPr>
        <p:spPr>
          <a:xfrm>
            <a:off x="1921641" y="432489"/>
            <a:ext cx="5433900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5DDC631-C34B-5832-BAE9-0DC4709135C5}"/>
              </a:ext>
            </a:extLst>
          </p:cNvPr>
          <p:cNvSpPr txBox="1"/>
          <p:nvPr/>
        </p:nvSpPr>
        <p:spPr>
          <a:xfrm>
            <a:off x="3293511" y="588353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ahnschrift" panose="020B0502040204020203" pitchFamily="34" charset="0"/>
              </a:rPr>
              <a:t>Attempt : example</a:t>
            </a:r>
          </a:p>
        </p:txBody>
      </p:sp>
    </p:spTree>
    <p:extLst>
      <p:ext uri="{BB962C8B-B14F-4D97-AF65-F5344CB8AC3E}">
        <p14:creationId xmlns:p14="http://schemas.microsoft.com/office/powerpoint/2010/main" val="2146544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1A4B85F-14A1-ED2B-7D2D-1F59B866E0BF}"/>
              </a:ext>
            </a:extLst>
          </p:cNvPr>
          <p:cNvSpPr txBox="1"/>
          <p:nvPr/>
        </p:nvSpPr>
        <p:spPr>
          <a:xfrm>
            <a:off x="892525" y="3013501"/>
            <a:ext cx="7358950" cy="830997"/>
          </a:xfrm>
          <a:prstGeom prst="rect">
            <a:avLst/>
          </a:prstGeom>
          <a:noFill/>
          <a:ln w="38100">
            <a:solidFill>
              <a:srgbClr val="4FF7EB"/>
            </a:solidFill>
          </a:ln>
        </p:spPr>
        <p:txBody>
          <a:bodyPr wrap="square" rtlCol="0">
            <a:spAutoFit/>
          </a:bodyPr>
          <a:lstStyle/>
          <a:p>
            <a:r>
              <a:rPr lang="fr-FR" sz="4800" dirty="0"/>
              <a:t>THANKS FOR YOUR READING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9179A0-9B52-1088-2DD9-5E3ADA58518B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68948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76074FB-352D-4FC5-3C99-C92660871E3D}"/>
              </a:ext>
            </a:extLst>
          </p:cNvPr>
          <p:cNvSpPr/>
          <p:nvPr/>
        </p:nvSpPr>
        <p:spPr>
          <a:xfrm>
            <a:off x="1333861" y="2886446"/>
            <a:ext cx="6476279" cy="1085109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B9DD53-8E7D-A8E1-39EE-911499A61632}"/>
              </a:ext>
            </a:extLst>
          </p:cNvPr>
          <p:cNvSpPr txBox="1"/>
          <p:nvPr/>
        </p:nvSpPr>
        <p:spPr>
          <a:xfrm>
            <a:off x="3197311" y="3075057"/>
            <a:ext cx="2749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Bahnschrift" panose="020B0502040204020203" pitchFamily="34" charset="0"/>
              </a:rPr>
              <a:t>Motivation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9F9DC4-3764-CB9C-6EE4-B40A876EF57D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7393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985A319-980A-7834-2300-884EC7A8045A}"/>
              </a:ext>
            </a:extLst>
          </p:cNvPr>
          <p:cNvSpPr/>
          <p:nvPr/>
        </p:nvSpPr>
        <p:spPr>
          <a:xfrm>
            <a:off x="1333861" y="2886446"/>
            <a:ext cx="6476279" cy="1085109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DE329E-09BF-4788-4E48-E89DD47E69E1}"/>
              </a:ext>
            </a:extLst>
          </p:cNvPr>
          <p:cNvSpPr txBox="1"/>
          <p:nvPr/>
        </p:nvSpPr>
        <p:spPr>
          <a:xfrm>
            <a:off x="3604877" y="3071209"/>
            <a:ext cx="1934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Bahnschrift" panose="020B0502040204020203" pitchFamily="34" charset="0"/>
              </a:rPr>
              <a:t>Annexe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114821-BD6F-EB24-867D-1A22772C9642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674826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BFAE7E0-3C7C-F024-A9BC-AF3425D3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7" y="1418944"/>
            <a:ext cx="8678486" cy="4020111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A979FB-BC08-AEAC-0480-8FB0546FA7C6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653292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63AAF06-D6FB-4461-0E0B-D2087920F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88" y="1133154"/>
            <a:ext cx="8764223" cy="4591691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016917-D9FC-6D3D-5746-EC5C8A5C4346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546838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6338C5C-8CCE-9C47-FB24-E7E7BC8DA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78" y="1904787"/>
            <a:ext cx="8735644" cy="3048425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BF48AB-4AEC-5B7C-EC6B-71E5F0ED889F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37079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07C7928-7C1D-B0FF-E0BA-9F2BFD9E7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7" y="1604708"/>
            <a:ext cx="8707065" cy="3648584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42F35B-8B63-D059-0ACB-F17A200B99E0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968028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32A7ED6-F36D-C013-B5B3-D1FAB9AE6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3" y="2357288"/>
            <a:ext cx="8840434" cy="2143424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D60D9E-9321-C232-5FD8-CF2FAD5CFFE3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462057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4A08D15-89E9-4DFD-22A9-572CA405B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88" y="2076261"/>
            <a:ext cx="8764223" cy="2705478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DD7107-23A0-B559-02F1-D3060CE28018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717353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11BE97-1347-79D1-342C-C673CD57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15" y="2385867"/>
            <a:ext cx="8745170" cy="2086266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1A3E3A-1C08-B48A-B016-456D6B15A0DE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249121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6398C73-7DDA-8269-F500-55564C7E8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6" y="1995287"/>
            <a:ext cx="8802328" cy="2867425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10BEA3-CD54-88D4-C2B3-94B1F471B555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2196456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45FB1E4-24B9-CE6E-531C-0F77753F9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6" y="1614234"/>
            <a:ext cx="8802328" cy="3629532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69A2B5-25A6-4F07-FAF1-23E3B3525955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34231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E1AF90-058A-9404-0BB9-876E544A364E}"/>
              </a:ext>
            </a:extLst>
          </p:cNvPr>
          <p:cNvSpPr/>
          <p:nvPr/>
        </p:nvSpPr>
        <p:spPr>
          <a:xfrm>
            <a:off x="-158262" y="4745790"/>
            <a:ext cx="9675056" cy="139739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CE7C1AE-202E-BE6F-1A4C-E485F784D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124007" y="1598493"/>
            <a:ext cx="4161894" cy="2341065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7570513-C78F-DF3F-A14E-2995E2D158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6" b="7736"/>
          <a:stretch/>
        </p:blipFill>
        <p:spPr>
          <a:xfrm>
            <a:off x="4858099" y="1598494"/>
            <a:ext cx="4161894" cy="2341065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146B55F-CE48-5AF7-ACC4-CB3A82BF70C9}"/>
              </a:ext>
            </a:extLst>
          </p:cNvPr>
          <p:cNvSpPr txBox="1"/>
          <p:nvPr/>
        </p:nvSpPr>
        <p:spPr>
          <a:xfrm>
            <a:off x="1814573" y="4087560"/>
            <a:ext cx="102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Figure 1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7A00FAE-A76E-4002-5B03-41FB49C18492}"/>
              </a:ext>
            </a:extLst>
          </p:cNvPr>
          <p:cNvSpPr txBox="1"/>
          <p:nvPr/>
        </p:nvSpPr>
        <p:spPr>
          <a:xfrm>
            <a:off x="6473371" y="4087561"/>
            <a:ext cx="102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Figure 2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EE9A9B-56DE-8F8D-1160-BC79DB28B4FD}"/>
              </a:ext>
            </a:extLst>
          </p:cNvPr>
          <p:cNvSpPr txBox="1"/>
          <p:nvPr/>
        </p:nvSpPr>
        <p:spPr>
          <a:xfrm>
            <a:off x="-265529" y="5090545"/>
            <a:ext cx="9675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2000" dirty="0"/>
              <a:t>The Moroccan Berber villages face a crucial lack of essential community life infrastructure, notably hospitals.</a:t>
            </a:r>
            <a:endParaRPr lang="fr-FR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E7872-C307-759B-5251-438A2CBE03BC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8948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A3849D-A5DD-7758-BD4A-AC84BE09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6" y="1433234"/>
            <a:ext cx="8802328" cy="3991532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0BCDEA-577D-87B7-1F38-DD242AEE4D6E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905062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C896F8-CEE7-CD9D-EAD4-4391E22E4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2" y="1333207"/>
            <a:ext cx="8811855" cy="4191585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2B0FCC-3C42-BA71-C21B-251B9E4D8E4B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2698051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B1AE0F-B32B-74D0-2031-43E154047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6" y="1509444"/>
            <a:ext cx="8802328" cy="3839111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16789A-94AE-71DE-A686-F7F81E2C4509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1857751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6EF9B43-4F72-6464-52C8-3E220888E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6" y="1595181"/>
            <a:ext cx="8830907" cy="3667637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DF1850-76A6-8C93-DC01-48A52641717C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941489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CC8727-7B05-ECF2-BA36-6D2E1C3A43D6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43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1A23083-97AC-20E6-CFCB-4154FF989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1675938"/>
            <a:ext cx="8753475" cy="4391025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5F25948-F0D0-119B-98C0-68613391AE1B}"/>
              </a:ext>
            </a:extLst>
          </p:cNvPr>
          <p:cNvSpPr txBox="1"/>
          <p:nvPr/>
        </p:nvSpPr>
        <p:spPr>
          <a:xfrm>
            <a:off x="1387633" y="1160485"/>
            <a:ext cx="6368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Failed code : part1 (for displaying random graphs)</a:t>
            </a:r>
          </a:p>
        </p:txBody>
      </p:sp>
    </p:spTree>
    <p:extLst>
      <p:ext uri="{BB962C8B-B14F-4D97-AF65-F5344CB8AC3E}">
        <p14:creationId xmlns:p14="http://schemas.microsoft.com/office/powerpoint/2010/main" val="3802776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8FD23FF-F241-7516-B353-C3BEF4DDB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476500"/>
            <a:ext cx="8763000" cy="1905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18D47EA-51C9-6E82-8A53-F77FC1BD3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476500"/>
            <a:ext cx="8763000" cy="1905000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74FAED-9A52-71A3-BF5F-7E15BFD37CA9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FA8773-090C-085E-3C98-DF6BC6387FA0}"/>
              </a:ext>
            </a:extLst>
          </p:cNvPr>
          <p:cNvSpPr txBox="1"/>
          <p:nvPr/>
        </p:nvSpPr>
        <p:spPr>
          <a:xfrm>
            <a:off x="3136895" y="1705119"/>
            <a:ext cx="2490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fr-FR" dirty="0"/>
              <a:t>Failed code : part2</a:t>
            </a:r>
          </a:p>
        </p:txBody>
      </p:sp>
    </p:spTree>
    <p:extLst>
      <p:ext uri="{BB962C8B-B14F-4D97-AF65-F5344CB8AC3E}">
        <p14:creationId xmlns:p14="http://schemas.microsoft.com/office/powerpoint/2010/main" val="3039164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B461F8-77E1-3B37-246E-1A878616A455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45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8C81A9-D19A-94E8-97BF-7672995354C8}"/>
              </a:ext>
            </a:extLst>
          </p:cNvPr>
          <p:cNvSpPr txBox="1"/>
          <p:nvPr/>
        </p:nvSpPr>
        <p:spPr>
          <a:xfrm>
            <a:off x="3699548" y="1297857"/>
            <a:ext cx="138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Its results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DA128C-0D19-54C7-D53B-42204B519E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4" t="11917" r="20995" b="10934"/>
          <a:stretch/>
        </p:blipFill>
        <p:spPr>
          <a:xfrm>
            <a:off x="319037" y="2363536"/>
            <a:ext cx="3861724" cy="3231238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87DC580-90B9-2500-FA10-85A978B66A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1" t="11424" r="19676" b="11424"/>
          <a:stretch/>
        </p:blipFill>
        <p:spPr>
          <a:xfrm>
            <a:off x="4774092" y="2363536"/>
            <a:ext cx="4041863" cy="3231238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</p:spTree>
    <p:extLst>
      <p:ext uri="{BB962C8B-B14F-4D97-AF65-F5344CB8AC3E}">
        <p14:creationId xmlns:p14="http://schemas.microsoft.com/office/powerpoint/2010/main" val="287879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AC38F2-2B8B-D474-2DFF-3EF1F58A5B33}"/>
              </a:ext>
            </a:extLst>
          </p:cNvPr>
          <p:cNvSpPr/>
          <p:nvPr/>
        </p:nvSpPr>
        <p:spPr>
          <a:xfrm>
            <a:off x="-158262" y="4863387"/>
            <a:ext cx="9675056" cy="1619300"/>
          </a:xfrm>
          <a:prstGeom prst="rect">
            <a:avLst/>
          </a:prstGeom>
          <a:solidFill>
            <a:schemeClr val="bg1">
              <a:alpha val="81000"/>
            </a:schemeClr>
          </a:solidFill>
          <a:ln w="38100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764732-E06B-E527-815F-90F0BDC54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43" y="597217"/>
            <a:ext cx="3198703" cy="3489495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12E1930-12C1-A9FC-EE3A-F8A103CC9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309" y="597217"/>
            <a:ext cx="3198703" cy="3489495"/>
          </a:xfrm>
          <a:prstGeom prst="rect">
            <a:avLst/>
          </a:prstGeom>
          <a:ln w="38100">
            <a:solidFill>
              <a:srgbClr val="4FF7EB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27B5493-2FAD-CC96-2FEB-CD0BC0D843FE}"/>
              </a:ext>
            </a:extLst>
          </p:cNvPr>
          <p:cNvSpPr txBox="1"/>
          <p:nvPr/>
        </p:nvSpPr>
        <p:spPr>
          <a:xfrm>
            <a:off x="134536" y="5159155"/>
            <a:ext cx="887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ctr">
              <a:buFont typeface="Arial" panose="020B0604020202020204" pitchFamily="34" charset="0"/>
              <a:buChar char="•"/>
            </a:pPr>
            <a:r>
              <a:rPr lang="en-US" sz="1600" dirty="0"/>
              <a:t>These villages are experiencing significant rural exodus, as indicated by the forecasts from the HCP</a:t>
            </a:r>
            <a:r>
              <a:rPr lang="fr-FR" sz="1600" dirty="0"/>
              <a:t>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F882CF1-2AC0-FC03-207C-BBCC73B97F90}"/>
              </a:ext>
            </a:extLst>
          </p:cNvPr>
          <p:cNvSpPr txBox="1"/>
          <p:nvPr/>
        </p:nvSpPr>
        <p:spPr>
          <a:xfrm>
            <a:off x="279327" y="5686363"/>
            <a:ext cx="85853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 - Definition</a:t>
            </a:r>
            <a:r>
              <a:rPr lang="fr-FR" sz="1600" dirty="0"/>
              <a:t> : </a:t>
            </a:r>
            <a:r>
              <a:rPr lang="en-US" dirty="0"/>
              <a:t>Haut-Commissariat au Plan or HCP: Moroccan institution responsible for the analysis and publication of official statistics in Morocco</a:t>
            </a:r>
            <a:r>
              <a:rPr lang="fr-FR" dirty="0"/>
              <a:t>.</a:t>
            </a:r>
            <a:endParaRPr lang="fr-FR" sz="1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A0929F1-FD00-86F3-6E01-B9D2868B2C8B}"/>
              </a:ext>
            </a:extLst>
          </p:cNvPr>
          <p:cNvSpPr txBox="1"/>
          <p:nvPr/>
        </p:nvSpPr>
        <p:spPr>
          <a:xfrm>
            <a:off x="772514" y="4254776"/>
            <a:ext cx="231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Figure 3 </a:t>
            </a:r>
            <a:r>
              <a:rPr lang="fr-FR" sz="1600" dirty="0"/>
              <a:t>: Actual Statistics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6F2DC07-BB07-A6C2-227B-A3C02EDBE88F}"/>
              </a:ext>
            </a:extLst>
          </p:cNvPr>
          <p:cNvSpPr txBox="1"/>
          <p:nvPr/>
        </p:nvSpPr>
        <p:spPr>
          <a:xfrm>
            <a:off x="5797375" y="4209600"/>
            <a:ext cx="2607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Figure 4 </a:t>
            </a:r>
            <a:r>
              <a:rPr lang="fr-FR" sz="1600" dirty="0"/>
              <a:t>: Projections in 2049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BFA229-AB5A-CBC8-8F3E-DE883A8E0457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9E936C-15E9-B2E1-0E0A-423456F6C532}"/>
              </a:ext>
            </a:extLst>
          </p:cNvPr>
          <p:cNvSpPr/>
          <p:nvPr/>
        </p:nvSpPr>
        <p:spPr>
          <a:xfrm>
            <a:off x="1436367" y="789598"/>
            <a:ext cx="493162" cy="13561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066B1-0C52-C1FA-20FD-93776F35DC0B}"/>
              </a:ext>
            </a:extLst>
          </p:cNvPr>
          <p:cNvSpPr/>
          <p:nvPr/>
        </p:nvSpPr>
        <p:spPr>
          <a:xfrm>
            <a:off x="2225375" y="783811"/>
            <a:ext cx="493162" cy="13561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9785A7-D6E2-8137-22FD-EF92D6383116}"/>
              </a:ext>
            </a:extLst>
          </p:cNvPr>
          <p:cNvSpPr/>
          <p:nvPr/>
        </p:nvSpPr>
        <p:spPr>
          <a:xfrm>
            <a:off x="3008179" y="780154"/>
            <a:ext cx="493162" cy="13561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50975-344B-98FF-4340-655AE2FA2046}"/>
              </a:ext>
            </a:extLst>
          </p:cNvPr>
          <p:cNvSpPr/>
          <p:nvPr/>
        </p:nvSpPr>
        <p:spPr>
          <a:xfrm>
            <a:off x="647359" y="644539"/>
            <a:ext cx="493162" cy="280674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C8FB2C-48B8-4EE3-C01A-964D806DFF92}"/>
              </a:ext>
            </a:extLst>
          </p:cNvPr>
          <p:cNvSpPr txBox="1"/>
          <p:nvPr/>
        </p:nvSpPr>
        <p:spPr>
          <a:xfrm>
            <a:off x="604573" y="597217"/>
            <a:ext cx="571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dirty="0"/>
              <a:t>Age group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E3B81E1-15A6-F8E0-03EC-57A8E1F05B0C}"/>
              </a:ext>
            </a:extLst>
          </p:cNvPr>
          <p:cNvSpPr txBox="1"/>
          <p:nvPr/>
        </p:nvSpPr>
        <p:spPr>
          <a:xfrm>
            <a:off x="1435172" y="746569"/>
            <a:ext cx="520493" cy="221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dirty="0"/>
              <a:t>women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27692BC-ECD0-850D-EE4B-454B5D2EDCB7}"/>
              </a:ext>
            </a:extLst>
          </p:cNvPr>
          <p:cNvSpPr txBox="1"/>
          <p:nvPr/>
        </p:nvSpPr>
        <p:spPr>
          <a:xfrm>
            <a:off x="2227462" y="754328"/>
            <a:ext cx="520493" cy="221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dirty="0"/>
              <a:t>men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6FAE459-EB41-301B-3869-BC4AFC793D4B}"/>
              </a:ext>
            </a:extLst>
          </p:cNvPr>
          <p:cNvSpPr txBox="1"/>
          <p:nvPr/>
        </p:nvSpPr>
        <p:spPr>
          <a:xfrm>
            <a:off x="3022255" y="744685"/>
            <a:ext cx="520493" cy="221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dirty="0"/>
              <a:t>all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146C62-99AA-42A2-03B5-ABF8D2ACD414}"/>
              </a:ext>
            </a:extLst>
          </p:cNvPr>
          <p:cNvSpPr/>
          <p:nvPr/>
        </p:nvSpPr>
        <p:spPr>
          <a:xfrm>
            <a:off x="5556581" y="637731"/>
            <a:ext cx="493162" cy="280674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A3F2E1-9CB1-30E0-A08E-23DFB5C20E14}"/>
              </a:ext>
            </a:extLst>
          </p:cNvPr>
          <p:cNvSpPr/>
          <p:nvPr/>
        </p:nvSpPr>
        <p:spPr>
          <a:xfrm>
            <a:off x="6361111" y="783323"/>
            <a:ext cx="493162" cy="135082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FC5273-F9B9-830E-3273-8AADBE5CBEC9}"/>
              </a:ext>
            </a:extLst>
          </p:cNvPr>
          <p:cNvSpPr/>
          <p:nvPr/>
        </p:nvSpPr>
        <p:spPr>
          <a:xfrm>
            <a:off x="7220923" y="791081"/>
            <a:ext cx="493162" cy="135082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53C3A8-10FC-3E66-AB93-D9AD0CCA6DA2}"/>
              </a:ext>
            </a:extLst>
          </p:cNvPr>
          <p:cNvSpPr/>
          <p:nvPr/>
        </p:nvSpPr>
        <p:spPr>
          <a:xfrm>
            <a:off x="8003479" y="782010"/>
            <a:ext cx="493162" cy="135082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0879ECD-EC39-3FBE-581F-2AD04B7D632E}"/>
              </a:ext>
            </a:extLst>
          </p:cNvPr>
          <p:cNvSpPr txBox="1"/>
          <p:nvPr/>
        </p:nvSpPr>
        <p:spPr>
          <a:xfrm>
            <a:off x="6391914" y="746605"/>
            <a:ext cx="520493" cy="221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dirty="0"/>
              <a:t>women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D757D43-9EC9-FA35-AF72-B300F63698BC}"/>
              </a:ext>
            </a:extLst>
          </p:cNvPr>
          <p:cNvSpPr txBox="1"/>
          <p:nvPr/>
        </p:nvSpPr>
        <p:spPr>
          <a:xfrm>
            <a:off x="7192927" y="754327"/>
            <a:ext cx="520493" cy="221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dirty="0"/>
              <a:t>men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B7A2119-D338-1AB5-3116-157280B54AB2}"/>
              </a:ext>
            </a:extLst>
          </p:cNvPr>
          <p:cNvSpPr txBox="1"/>
          <p:nvPr/>
        </p:nvSpPr>
        <p:spPr>
          <a:xfrm>
            <a:off x="7982293" y="750668"/>
            <a:ext cx="520493" cy="221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dirty="0"/>
              <a:t>all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B855F72-2CD6-A5F6-7629-C50A6F382490}"/>
              </a:ext>
            </a:extLst>
          </p:cNvPr>
          <p:cNvSpPr txBox="1"/>
          <p:nvPr/>
        </p:nvSpPr>
        <p:spPr>
          <a:xfrm>
            <a:off x="5568974" y="609807"/>
            <a:ext cx="571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dirty="0"/>
              <a:t>Age group</a:t>
            </a:r>
          </a:p>
        </p:txBody>
      </p:sp>
    </p:spTree>
    <p:extLst>
      <p:ext uri="{BB962C8B-B14F-4D97-AF65-F5344CB8AC3E}">
        <p14:creationId xmlns:p14="http://schemas.microsoft.com/office/powerpoint/2010/main" val="685926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81F280-4E08-24AF-7AFF-5F23FE33E009}"/>
              </a:ext>
            </a:extLst>
          </p:cNvPr>
          <p:cNvSpPr/>
          <p:nvPr/>
        </p:nvSpPr>
        <p:spPr>
          <a:xfrm>
            <a:off x="0" y="2732657"/>
            <a:ext cx="9675056" cy="2209066"/>
          </a:xfrm>
          <a:prstGeom prst="rect">
            <a:avLst/>
          </a:prstGeom>
          <a:solidFill>
            <a:schemeClr val="bg1">
              <a:alpha val="81000"/>
            </a:schemeClr>
          </a:solidFill>
          <a:ln w="38100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4EA7506-08DC-9161-A5FD-1A226E57E318}"/>
              </a:ext>
            </a:extLst>
          </p:cNvPr>
          <p:cNvSpPr/>
          <p:nvPr/>
        </p:nvSpPr>
        <p:spPr>
          <a:xfrm>
            <a:off x="2173051" y="1047164"/>
            <a:ext cx="4797899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0ED1441-6090-78BF-CEEF-27F559694F3E}"/>
              </a:ext>
            </a:extLst>
          </p:cNvPr>
          <p:cNvSpPr txBox="1"/>
          <p:nvPr/>
        </p:nvSpPr>
        <p:spPr>
          <a:xfrm>
            <a:off x="3646626" y="1218278"/>
            <a:ext cx="185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Bahnschrift" panose="020B0502040204020203" pitchFamily="34" charset="0"/>
              </a:rPr>
              <a:t>Problematic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8855C66-04E9-2A56-B02A-E4A54A50565B}"/>
              </a:ext>
            </a:extLst>
          </p:cNvPr>
          <p:cNvSpPr txBox="1"/>
          <p:nvPr/>
        </p:nvSpPr>
        <p:spPr>
          <a:xfrm>
            <a:off x="1297713" y="2983110"/>
            <a:ext cx="654857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100" dirty="0"/>
              <a:t>In a given network of villages, what is the ideal location for building a hospital</a:t>
            </a:r>
            <a:r>
              <a:rPr lang="fr-FR" sz="2100" dirty="0"/>
              <a:t>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100" dirty="0"/>
              <a:t>Under geographical constraints, what is the optimal path that a set of ambulances can take to reach a specific village</a:t>
            </a:r>
            <a:r>
              <a:rPr lang="fr-FR" sz="2100" dirty="0"/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43644E-55F7-F46B-13B5-5F0042B68955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81509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9571F25-8F75-8286-E695-71DFAFE1FCB5}"/>
              </a:ext>
            </a:extLst>
          </p:cNvPr>
          <p:cNvSpPr/>
          <p:nvPr/>
        </p:nvSpPr>
        <p:spPr>
          <a:xfrm>
            <a:off x="1933156" y="1127802"/>
            <a:ext cx="5277689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A6E8D99-3530-F193-8B98-9E22BBBE7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24" y="2432023"/>
            <a:ext cx="3694673" cy="2542805"/>
          </a:xfrm>
          <a:prstGeom prst="rect">
            <a:avLst/>
          </a:prstGeom>
          <a:ln w="57150">
            <a:solidFill>
              <a:srgbClr val="4FF7EB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191C991-DE2B-F422-E524-735C77502F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381" r="89827">
                        <a14:foregroundMark x1="22727" y1="5451" x2="23485" y2="5792"/>
                        <a14:foregroundMark x1="49026" y1="6814" x2="49675" y2="8348"/>
                        <a14:foregroundMark x1="69156" y1="27939" x2="70996" y2="27939"/>
                        <a14:foregroundMark x1="57143" y1="32538" x2="60281" y2="31516"/>
                        <a14:foregroundMark x1="44913" y1="35945" x2="47511" y2="36968"/>
                        <a14:foregroundMark x1="51299" y1="61158" x2="53463" y2="61499"/>
                        <a14:foregroundMark x1="20887" y1="63032" x2="20996" y2="65077"/>
                        <a14:foregroundMark x1="29113" y1="52129" x2="30628" y2="54685"/>
                        <a14:foregroundMark x1="25000" y1="37479" x2="25866" y2="39523"/>
                        <a14:foregroundMark x1="12554" y1="31516" x2="14935" y2="33049"/>
                        <a14:foregroundMark x1="17208" y1="16695" x2="18506" y2="18739"/>
                        <a14:foregroundMark x1="76515" y1="57240" x2="75974" y2="56218"/>
                        <a14:foregroundMark x1="75974" y1="56218" x2="75974" y2="56218"/>
                        <a14:foregroundMark x1="77489" y1="74957" x2="77165" y2="71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2" t="96" r="11540" b="-96"/>
          <a:stretch/>
        </p:blipFill>
        <p:spPr bwMode="auto">
          <a:xfrm>
            <a:off x="5498459" y="2486734"/>
            <a:ext cx="3424771" cy="2542805"/>
          </a:xfrm>
          <a:prstGeom prst="rect">
            <a:avLst/>
          </a:prstGeom>
          <a:noFill/>
          <a:ln w="57150">
            <a:solidFill>
              <a:srgbClr val="4FF7EB"/>
            </a:solidFill>
          </a:ln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A5616B8E-E201-837C-2717-6028F2A9F0DB}"/>
              </a:ext>
            </a:extLst>
          </p:cNvPr>
          <p:cNvSpPr txBox="1"/>
          <p:nvPr/>
        </p:nvSpPr>
        <p:spPr>
          <a:xfrm>
            <a:off x="356524" y="5268532"/>
            <a:ext cx="3401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Figure 5</a:t>
            </a:r>
            <a:r>
              <a:rPr lang="fr-FR" dirty="0"/>
              <a:t> : </a:t>
            </a:r>
            <a:r>
              <a:rPr lang="en-US" dirty="0"/>
              <a:t>Screenshot of a village area south of the High Atlas Mountains</a:t>
            </a:r>
            <a:r>
              <a:rPr lang="fr-FR" dirty="0"/>
              <a:t>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312AB5F-94DE-C433-71FE-5FB6BFFA47D8}"/>
              </a:ext>
            </a:extLst>
          </p:cNvPr>
          <p:cNvSpPr txBox="1"/>
          <p:nvPr/>
        </p:nvSpPr>
        <p:spPr>
          <a:xfrm>
            <a:off x="5385788" y="5282180"/>
            <a:ext cx="363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Figure 6</a:t>
            </a:r>
            <a:r>
              <a:rPr lang="fr-FR" dirty="0"/>
              <a:t>: Equivalent weighted graph</a:t>
            </a:r>
          </a:p>
        </p:txBody>
      </p:sp>
      <p:sp>
        <p:nvSpPr>
          <p:cNvPr id="3" name="Flèche : double flèche horizontale 2">
            <a:extLst>
              <a:ext uri="{FF2B5EF4-FFF2-40B4-BE49-F238E27FC236}">
                <a16:creationId xmlns:a16="http://schemas.microsoft.com/office/drawing/2014/main" id="{28D0EB90-A5E9-FB83-DC8B-EF322ACC3BF8}"/>
              </a:ext>
            </a:extLst>
          </p:cNvPr>
          <p:cNvSpPr/>
          <p:nvPr/>
        </p:nvSpPr>
        <p:spPr>
          <a:xfrm>
            <a:off x="4003551" y="3478540"/>
            <a:ext cx="1403253" cy="559191"/>
          </a:xfrm>
          <a:prstGeom prst="leftRightArrow">
            <a:avLst/>
          </a:prstGeom>
          <a:solidFill>
            <a:srgbClr val="4F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FB6661-D857-4EE2-B9C9-2C114602B9DB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8DF947-EB45-DDA6-7ABA-2122891D563C}"/>
              </a:ext>
            </a:extLst>
          </p:cNvPr>
          <p:cNvSpPr txBox="1"/>
          <p:nvPr/>
        </p:nvSpPr>
        <p:spPr>
          <a:xfrm>
            <a:off x="2332444" y="1344500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Graphical representation of a village area</a:t>
            </a:r>
            <a:endParaRPr lang="fr-FR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4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3BE0D4-D723-2FA6-73C5-7D801469457E}"/>
              </a:ext>
            </a:extLst>
          </p:cNvPr>
          <p:cNvSpPr/>
          <p:nvPr/>
        </p:nvSpPr>
        <p:spPr>
          <a:xfrm>
            <a:off x="0" y="2944252"/>
            <a:ext cx="9675056" cy="2008241"/>
          </a:xfrm>
          <a:prstGeom prst="rect">
            <a:avLst/>
          </a:prstGeom>
          <a:solidFill>
            <a:schemeClr val="bg1">
              <a:alpha val="81000"/>
            </a:schemeClr>
          </a:solidFill>
          <a:ln w="38100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4747F73-129B-26A6-31A6-1E7DD2378614}"/>
              </a:ext>
            </a:extLst>
          </p:cNvPr>
          <p:cNvSpPr/>
          <p:nvPr/>
        </p:nvSpPr>
        <p:spPr>
          <a:xfrm>
            <a:off x="1669270" y="1343944"/>
            <a:ext cx="5805458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D303D95-C501-E474-AAC2-F68350C8DD8C}"/>
              </a:ext>
            </a:extLst>
          </p:cNvPr>
          <p:cNvSpPr txBox="1"/>
          <p:nvPr/>
        </p:nvSpPr>
        <p:spPr>
          <a:xfrm>
            <a:off x="2899906" y="1515058"/>
            <a:ext cx="3344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ahnschrift" panose="020B0502040204020203" pitchFamily="34" charset="0"/>
              </a:rPr>
              <a:t>Shortest Path Problem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B6E3B14-DC7E-80CD-2EF5-6BD9E688BA88}"/>
              </a:ext>
            </a:extLst>
          </p:cNvPr>
          <p:cNvSpPr txBox="1"/>
          <p:nvPr/>
        </p:nvSpPr>
        <p:spPr>
          <a:xfrm>
            <a:off x="181012" y="3255874"/>
            <a:ext cx="8781977" cy="1777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Statement</a:t>
            </a:r>
            <a:r>
              <a:rPr lang="fr-FR" sz="2400" dirty="0">
                <a:solidFill>
                  <a:srgbClr val="000000"/>
                </a:solidFill>
                <a:latin typeface="Calibri" panose="020F0502020204030204" pitchFamily="34" charset="0"/>
              </a:rPr>
              <a:t> : </a:t>
            </a:r>
            <a:r>
              <a:rPr lang="en-US" sz="2400" dirty="0"/>
              <a:t>Given a weighted graph, directed or not, which path should be chosen between two nodes in such a way that the sum of the weights of its constituent edges is minimal</a:t>
            </a:r>
            <a:r>
              <a:rPr lang="fr-FR" sz="2400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algn="just"/>
            <a:endParaRPr lang="fr-FR" sz="2400" dirty="0"/>
          </a:p>
          <a:p>
            <a:pPr algn="just"/>
            <a:endParaRPr lang="fr-FR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7AF52F-255D-6D34-3125-54062F615719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640205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DB4B31-744A-BF39-C44E-0531E3E75A68}"/>
              </a:ext>
            </a:extLst>
          </p:cNvPr>
          <p:cNvSpPr/>
          <p:nvPr/>
        </p:nvSpPr>
        <p:spPr>
          <a:xfrm>
            <a:off x="4913908" y="4893081"/>
            <a:ext cx="4061611" cy="51376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 w="38100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494D7C-7E72-4442-40E4-094C0794BD20}"/>
              </a:ext>
            </a:extLst>
          </p:cNvPr>
          <p:cNvSpPr/>
          <p:nvPr/>
        </p:nvSpPr>
        <p:spPr>
          <a:xfrm>
            <a:off x="155616" y="4893081"/>
            <a:ext cx="4061611" cy="51376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 w="38100">
            <a:solidFill>
              <a:srgbClr val="4FF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F93CE36-AADF-D56E-8755-08A155E4B0D3}"/>
              </a:ext>
            </a:extLst>
          </p:cNvPr>
          <p:cNvSpPr/>
          <p:nvPr/>
        </p:nvSpPr>
        <p:spPr>
          <a:xfrm>
            <a:off x="5752151" y="1154033"/>
            <a:ext cx="5805458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3A99986-4495-4D0C-B529-5172AE8DBE38}"/>
              </a:ext>
            </a:extLst>
          </p:cNvPr>
          <p:cNvSpPr/>
          <p:nvPr/>
        </p:nvSpPr>
        <p:spPr>
          <a:xfrm>
            <a:off x="-2410996" y="1130577"/>
            <a:ext cx="5805458" cy="803894"/>
          </a:xfrm>
          <a:prstGeom prst="roundRect">
            <a:avLst>
              <a:gd name="adj" fmla="val 4801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E9B4AE55-7503-EB26-610C-5B63AC181F3E}"/>
              </a:ext>
            </a:extLst>
          </p:cNvPr>
          <p:cNvCxnSpPr>
            <a:cxnSpLocks/>
          </p:cNvCxnSpPr>
          <p:nvPr/>
        </p:nvCxnSpPr>
        <p:spPr>
          <a:xfrm>
            <a:off x="4568783" y="-726897"/>
            <a:ext cx="0" cy="8283659"/>
          </a:xfrm>
          <a:prstGeom prst="line">
            <a:avLst/>
          </a:prstGeom>
          <a:ln w="76200">
            <a:solidFill>
              <a:srgbClr val="4FF7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C441912E-5BEA-55B6-59A9-E71F9A610732}"/>
              </a:ext>
            </a:extLst>
          </p:cNvPr>
          <p:cNvSpPr txBox="1"/>
          <p:nvPr/>
        </p:nvSpPr>
        <p:spPr>
          <a:xfrm>
            <a:off x="6494192" y="1346756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Bahnschrift" panose="020B0502040204020203" pitchFamily="34" charset="0"/>
              </a:rPr>
              <a:t>Dijkstra Algorithm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4891958-3670-1E1C-3BD5-56423ED35597}"/>
              </a:ext>
            </a:extLst>
          </p:cNvPr>
          <p:cNvSpPr txBox="1"/>
          <p:nvPr/>
        </p:nvSpPr>
        <p:spPr>
          <a:xfrm>
            <a:off x="82920" y="1346756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Bahnschrift" panose="020B0502040204020203" pitchFamily="34" charset="0"/>
              </a:rPr>
              <a:t>Floyd-Warshall Algorithm</a:t>
            </a:r>
            <a:endParaRPr lang="fr-FR" sz="1500" dirty="0">
              <a:latin typeface="Bahnschrift" panose="020B0502040204020203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8E2ACA-99CC-CF98-D78A-C5FE05CCB7FF}"/>
              </a:ext>
            </a:extLst>
          </p:cNvPr>
          <p:cNvSpPr txBox="1"/>
          <p:nvPr/>
        </p:nvSpPr>
        <p:spPr>
          <a:xfrm>
            <a:off x="4920340" y="2633005"/>
            <a:ext cx="4068044" cy="175432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 w="38100">
            <a:solidFill>
              <a:srgbClr val="4FF7EB"/>
            </a:solidFill>
          </a:ln>
        </p:spPr>
        <p:txBody>
          <a:bodyPr wrap="square" rtlCol="0">
            <a:spAutoFit/>
          </a:bodyPr>
          <a:lstStyle/>
          <a:p>
            <a:pPr marL="257175" indent="-257175" algn="just">
              <a:buFont typeface="+mj-lt"/>
              <a:buAutoNum type="arabicPeriod"/>
            </a:pPr>
            <a:r>
              <a:rPr lang="fr-FR" b="1" dirty="0"/>
              <a:t>Initialization</a:t>
            </a:r>
            <a:r>
              <a:rPr lang="fr-FR" dirty="0"/>
              <a:t> : </a:t>
            </a:r>
            <a:r>
              <a:rPr lang="en-US" dirty="0"/>
              <a:t>Each vertex is labeled with +ꚙ except for the initial starting vertex, which is initialized with 0</a:t>
            </a:r>
            <a:r>
              <a:rPr lang="fr-FR" dirty="0"/>
              <a:t>.</a:t>
            </a:r>
          </a:p>
          <a:p>
            <a:pPr marL="257175" indent="-257175" algn="just">
              <a:buFont typeface="+mj-lt"/>
              <a:buAutoNum type="arabicPeriod"/>
            </a:pPr>
            <a:r>
              <a:rPr lang="fr-FR" b="1" dirty="0"/>
              <a:t>Iteration</a:t>
            </a:r>
            <a:r>
              <a:rPr lang="fr-FR" dirty="0"/>
              <a:t> : </a:t>
            </a:r>
            <a:r>
              <a:rPr lang="en-US" dirty="0"/>
              <a:t>We update the labels of the successors of the unreached vertex with the smallest valuation</a:t>
            </a:r>
            <a:r>
              <a:rPr lang="fr-FR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92F7734C-B221-5A9A-CBA3-EC55FC64A104}"/>
                  </a:ext>
                </a:extLst>
              </p:cNvPr>
              <p:cNvSpPr txBox="1"/>
              <p:nvPr/>
            </p:nvSpPr>
            <p:spPr>
              <a:xfrm>
                <a:off x="155616" y="2633005"/>
                <a:ext cx="4068044" cy="1797415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38100">
                <a:solidFill>
                  <a:srgbClr val="4FF7E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57175" indent="-257175" algn="just">
                  <a:buFont typeface="+mj-lt"/>
                  <a:buAutoNum type="arabicPeriod"/>
                </a:pPr>
                <a:r>
                  <a:rPr lang="fr-FR" sz="1500" b="1" dirty="0"/>
                  <a:t>Initialization</a:t>
                </a:r>
                <a:r>
                  <a:rPr lang="fr-FR" sz="1500" dirty="0"/>
                  <a:t> : </a:t>
                </a:r>
                <a:r>
                  <a:rPr lang="en-US" sz="1500" dirty="0"/>
                  <a:t>We start with a matrix where the coefficients represent the weights of existing edges, supplemented by +ꚙ</a:t>
                </a:r>
                <a:r>
                  <a:rPr lang="fr-FR" sz="1500" dirty="0"/>
                  <a:t>.</a:t>
                </a:r>
              </a:p>
              <a:p>
                <a:pPr marL="257175" indent="-257175" algn="just">
                  <a:buFont typeface="+mj-lt"/>
                  <a:buAutoNum type="arabicPeriod"/>
                </a:pPr>
                <a:r>
                  <a:rPr lang="fr-FR" sz="1500" b="1" dirty="0"/>
                  <a:t>Iteration</a:t>
                </a:r>
                <a:r>
                  <a:rPr lang="fr-FR" sz="1500" dirty="0"/>
                  <a:t> : By denoting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5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1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5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15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fr-FR" sz="15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fr-FR" sz="1500" dirty="0"/>
                  <a:t> as the value of the shortest path between </a:t>
                </a:r>
                <a14:m>
                  <m:oMath xmlns:m="http://schemas.openxmlformats.org/officeDocument/2006/math">
                    <m:r>
                      <a:rPr lang="fr-FR" sz="15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r-FR" sz="1500" dirty="0"/>
                  <a:t> and </a:t>
                </a:r>
                <a14:m>
                  <m:oMath xmlns:m="http://schemas.openxmlformats.org/officeDocument/2006/math">
                    <m:r>
                      <a:rPr lang="fr-FR" sz="15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fr-FR" sz="1500" dirty="0"/>
                  <a:t> that goes only through </a:t>
                </a:r>
                <a14:m>
                  <m:oMath xmlns:m="http://schemas.openxmlformats.org/officeDocument/2006/math">
                    <m:r>
                      <a:rPr lang="fr-FR" sz="1500" i="1">
                        <a:latin typeface="Cambria Math" panose="02040503050406030204" pitchFamily="18" charset="0"/>
                      </a:rPr>
                      <m:t>{1, 2, 3, …, </m:t>
                    </m:r>
                    <m:r>
                      <a:rPr lang="fr-FR" sz="15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sz="15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1500" dirty="0"/>
                  <a:t>, we have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fr-FR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15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fr-FR" sz="1500" i="1">
                          <a:latin typeface="Cambria Math" panose="02040503050406030204" pitchFamily="18" charset="0"/>
                        </a:rPr>
                        <m:t>⁡(</m:t>
                      </m:r>
                      <m:sSubSup>
                        <m:sSubSupPr>
                          <m:ctrlPr>
                            <a:rPr lang="fr-FR" sz="1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fr-FR" sz="15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sz="1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fr-FR" sz="15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sz="1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fr-FR" sz="15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500" dirty="0"/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92F7734C-B221-5A9A-CBA3-EC55FC64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16" y="2633005"/>
                <a:ext cx="4068044" cy="1797415"/>
              </a:xfrm>
              <a:prstGeom prst="rect">
                <a:avLst/>
              </a:prstGeom>
              <a:blipFill>
                <a:blip r:embed="rId2"/>
                <a:stretch>
                  <a:fillRect l="-297" t="-332" r="-149"/>
                </a:stretch>
              </a:blipFill>
              <a:ln w="38100">
                <a:solidFill>
                  <a:srgbClr val="4FF7EB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842087C-F85D-9661-10AE-C82DEBEA977D}"/>
                  </a:ext>
                </a:extLst>
              </p:cNvPr>
              <p:cNvSpPr txBox="1"/>
              <p:nvPr/>
            </p:nvSpPr>
            <p:spPr>
              <a:xfrm>
                <a:off x="5239422" y="4937841"/>
                <a:ext cx="3482107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100" dirty="0"/>
                  <a:t>Complexity : </a:t>
                </a:r>
                <a14:m>
                  <m:oMath xmlns:m="http://schemas.openxmlformats.org/officeDocument/2006/math">
                    <m:r>
                      <a:rPr lang="fr-FR" sz="2100">
                        <a:latin typeface="Cambria Math" panose="02040503050406030204" pitchFamily="18" charset="0"/>
                      </a:rPr>
                      <m:t>𝑂</m:t>
                    </m:r>
                    <m:r>
                      <a:rPr lang="fr-FR" sz="210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fr-FR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10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FR" sz="21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10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func>
                      <m:funcPr>
                        <m:ctrlPr>
                          <a:rPr lang="fr-FR" sz="21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1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fr-FR" sz="210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func>
                    <m:r>
                      <a:rPr lang="fr-FR" sz="21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100" dirty="0"/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842087C-F85D-9661-10AE-C82DEBEA9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422" y="4937841"/>
                <a:ext cx="3482107" cy="415498"/>
              </a:xfrm>
              <a:prstGeom prst="rect">
                <a:avLst/>
              </a:prstGeom>
              <a:blipFill>
                <a:blip r:embed="rId3"/>
                <a:stretch>
                  <a:fillRect l="-2098" t="-8824" b="-294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5B6C8D43-4F30-A720-C427-396070560C4A}"/>
                  </a:ext>
                </a:extLst>
              </p:cNvPr>
              <p:cNvSpPr txBox="1"/>
              <p:nvPr/>
            </p:nvSpPr>
            <p:spPr>
              <a:xfrm>
                <a:off x="1018751" y="4937841"/>
                <a:ext cx="234177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100" dirty="0"/>
                  <a:t>Complexity : </a:t>
                </a:r>
                <a14:m>
                  <m:oMath xmlns:m="http://schemas.openxmlformats.org/officeDocument/2006/math">
                    <m:r>
                      <a:rPr lang="fr-FR" sz="21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fr-FR" sz="21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1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fr-FR" sz="21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21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100" dirty="0"/>
              </a:p>
            </p:txBody>
          </p:sp>
        </mc:Choice>
        <mc:Fallback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5B6C8D43-4F30-A720-C427-396070560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51" y="4937841"/>
                <a:ext cx="2341774" cy="415498"/>
              </a:xfrm>
              <a:prstGeom prst="rect">
                <a:avLst/>
              </a:prstGeom>
              <a:blipFill>
                <a:blip r:embed="rId4"/>
                <a:stretch>
                  <a:fillRect l="-3125" t="-8824" b="-294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580CB3A-7164-1D06-3449-ED566C64437D}"/>
              </a:ext>
            </a:extLst>
          </p:cNvPr>
          <p:cNvSpPr/>
          <p:nvPr/>
        </p:nvSpPr>
        <p:spPr>
          <a:xfrm>
            <a:off x="4286286" y="0"/>
            <a:ext cx="571428" cy="560439"/>
          </a:xfrm>
          <a:prstGeom prst="rect">
            <a:avLst/>
          </a:prstGeom>
          <a:solidFill>
            <a:srgbClr val="4FF7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762807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3681</TotalTime>
  <Words>1594</Words>
  <Application>Microsoft Office PowerPoint</Application>
  <PresentationFormat>Affichage à l'écran (4:3)</PresentationFormat>
  <Paragraphs>192</Paragraphs>
  <Slides>46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3" baseType="lpstr">
      <vt:lpstr>Arial</vt:lpstr>
      <vt:lpstr>Bahnschrift</vt:lpstr>
      <vt:lpstr>Calibri</vt:lpstr>
      <vt:lpstr>Calibri Light</vt:lpstr>
      <vt:lpstr>Cambria Math</vt:lpstr>
      <vt:lpstr>Fira Code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Youssef ElMarjou</dc:creator>
  <cp:lastModifiedBy>El Marjou</cp:lastModifiedBy>
  <cp:revision>33</cp:revision>
  <dcterms:created xsi:type="dcterms:W3CDTF">2022-06-03T18:21:24Z</dcterms:created>
  <dcterms:modified xsi:type="dcterms:W3CDTF">2023-09-20T09:58:45Z</dcterms:modified>
</cp:coreProperties>
</file>